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60" r:id="rId5"/>
    <p:sldId id="262" r:id="rId6"/>
    <p:sldId id="264" r:id="rId7"/>
    <p:sldId id="267" r:id="rId8"/>
    <p:sldId id="266" r:id="rId9"/>
    <p:sldId id="282" r:id="rId10"/>
    <p:sldId id="269" r:id="rId11"/>
    <p:sldId id="270" r:id="rId12"/>
    <p:sldId id="273" r:id="rId13"/>
    <p:sldId id="274" r:id="rId14"/>
    <p:sldId id="277" r:id="rId15"/>
    <p:sldId id="278" r:id="rId16"/>
    <p:sldId id="279" r:id="rId17"/>
    <p:sldId id="280" r:id="rId18"/>
    <p:sldId id="281" r:id="rId19"/>
    <p:sldId id="261" r:id="rId20"/>
    <p:sldId id="284" r:id="rId21"/>
    <p:sldId id="285" r:id="rId22"/>
    <p:sldId id="283" r:id="rId23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-1944" y="-3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0236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502192" y="6381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굴림" pitchFamily="50" charset="-127"/>
              </a:defRPr>
            </a:lvl1pPr>
          </a:lstStyle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pic>
        <p:nvPicPr>
          <p:cNvPr id="5" name="Picture 2" descr="D:\연세대학교 대학원\[etc]\연세 심볼 로고\lab_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81328"/>
            <a:ext cx="1849302" cy="41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962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69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cholar.google.co.k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tan.org/pkg/excel2latex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codecogs.com/latex/eqneditor.php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600532" y="2708920"/>
            <a:ext cx="10345064" cy="1470025"/>
          </a:xfrm>
        </p:spPr>
        <p:txBody>
          <a:bodyPr>
            <a:noAutofit/>
          </a:bodyPr>
          <a:lstStyle/>
          <a:p>
            <a:r>
              <a:rPr lang="en-US" altLang="ko-KR" sz="4000" b="1" dirty="0" err="1" smtClean="0"/>
              <a:t>TeX</a:t>
            </a:r>
            <a:r>
              <a:rPr lang="en-US" altLang="ko-KR" sz="4000" dirty="0" smtClean="0"/>
              <a:t> – Easier, Better, Faster, Stronger</a:t>
            </a:r>
            <a:endParaRPr lang="ko-KR" altLang="en-US" sz="4000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281461" y="4869160"/>
            <a:ext cx="352839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ko-KR" sz="2000" b="1" dirty="0" err="1" smtClean="0">
                <a:latin typeface="+mj-lt"/>
                <a:ea typeface="+mj-ea"/>
              </a:rPr>
              <a:t>Kyungjae</a:t>
            </a:r>
            <a:r>
              <a:rPr lang="en-US" altLang="ko-KR" sz="2000" b="1" dirty="0" smtClean="0">
                <a:latin typeface="+mj-lt"/>
                <a:ea typeface="+mj-ea"/>
              </a:rPr>
              <a:t> Lee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600" b="1" dirty="0" smtClean="0">
                <a:latin typeface="+mn-lt"/>
                <a:ea typeface="+mj-ea"/>
              </a:rPr>
              <a:t>MVP Lab.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400" b="1" dirty="0" smtClean="0">
                <a:latin typeface="+mn-lt"/>
                <a:ea typeface="+mj-ea"/>
              </a:rPr>
              <a:t>2017. 11. 10</a:t>
            </a:r>
            <a:endParaRPr lang="en-US" altLang="ko-KR" sz="1400" b="1" dirty="0" smtClean="0">
              <a:latin typeface="+mn-lt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84223" y="188640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0"/>
            <a:r>
              <a:rPr lang="ko-KR" altLang="en-US" u="sng" dirty="0" smtClean="0">
                <a:solidFill>
                  <a:schemeClr val="bg1"/>
                </a:solidFill>
              </a:rPr>
              <a:t>연구실 정기 세미나</a:t>
            </a:r>
            <a:endParaRPr lang="en-US" altLang="ko-KR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78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79512" y="1126485"/>
            <a:ext cx="86409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참고문헌 인용하기 </a:t>
            </a:r>
            <a:r>
              <a:rPr lang="en-US" altLang="ko-KR" dirty="0" smtClean="0"/>
              <a:t>“\cite{xxx}” (1/2)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BibTeX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활용해서 간편하게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1) </a:t>
            </a:r>
            <a:r>
              <a:rPr lang="en-US" altLang="ko-KR" dirty="0" smtClean="0">
                <a:hlinkClick r:id="rId2"/>
              </a:rPr>
              <a:t>https://scholar.google.co.kr/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논문 제목 검색</a:t>
            </a:r>
            <a:endParaRPr lang="en-US" altLang="ko-KR" dirty="0" smtClean="0"/>
          </a:p>
          <a:p>
            <a:r>
              <a:rPr lang="en-US" altLang="ko-KR" dirty="0" smtClean="0"/>
              <a:t>	2) </a:t>
            </a:r>
            <a:r>
              <a:rPr lang="ko-KR" altLang="en-US" dirty="0" smtClean="0"/>
              <a:t>논문 인용버튼 누르고 </a:t>
            </a:r>
            <a:r>
              <a:rPr lang="en-US" altLang="ko-KR" dirty="0" err="1" smtClean="0"/>
              <a:t>BibTeX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r>
              <a:rPr lang="en-US" altLang="ko-KR" dirty="0" smtClean="0"/>
              <a:t>	3) </a:t>
            </a:r>
            <a:r>
              <a:rPr lang="ko-KR" altLang="en-US" dirty="0" smtClean="0"/>
              <a:t>드래그 후 </a:t>
            </a:r>
            <a:r>
              <a:rPr lang="en-US" altLang="ko-KR" dirty="0" err="1" smtClean="0"/>
              <a:t>externalBib.bib</a:t>
            </a:r>
            <a:r>
              <a:rPr lang="en-US" altLang="ko-KR" dirty="0" smtClean="0"/>
              <a:t> </a:t>
            </a:r>
            <a:r>
              <a:rPr lang="ko-KR" altLang="en-US" dirty="0" smtClean="0"/>
              <a:t>안에 </a:t>
            </a:r>
            <a:r>
              <a:rPr lang="ko-KR" altLang="en-US" dirty="0" err="1" smtClean="0"/>
              <a:t>붙여넣기</a:t>
            </a:r>
            <a:r>
              <a:rPr lang="ko-KR" altLang="en-US" dirty="0" smtClean="0"/>
              <a:t> </a:t>
            </a:r>
            <a:r>
              <a:rPr lang="en-US" altLang="ko-KR" sz="1000" dirty="0" smtClean="0"/>
              <a:t>(bib</a:t>
            </a:r>
            <a:r>
              <a:rPr lang="ko-KR" altLang="en-US" sz="1000" dirty="0" smtClean="0"/>
              <a:t>파일은 </a:t>
            </a:r>
            <a:r>
              <a:rPr lang="ko-KR" altLang="en-US" sz="1000" dirty="0" err="1" smtClean="0"/>
              <a:t>확장자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bib</a:t>
            </a:r>
            <a:r>
              <a:rPr lang="ko-KR" altLang="en-US" sz="1000" dirty="0" smtClean="0"/>
              <a:t>로 해서 빈</a:t>
            </a:r>
            <a:r>
              <a:rPr lang="en-US" altLang="ko-KR" sz="1000" dirty="0" smtClean="0"/>
              <a:t>(empty)</a:t>
            </a:r>
            <a:r>
              <a:rPr lang="ko-KR" altLang="en-US" sz="1000" dirty="0" smtClean="0"/>
              <a:t>파일로 </a:t>
            </a:r>
            <a:r>
              <a:rPr lang="ko-KR" altLang="en-US" sz="1000" dirty="0" err="1" smtClean="0"/>
              <a:t>걍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만들면됨</a:t>
            </a:r>
            <a:r>
              <a:rPr lang="en-US" altLang="ko-KR" sz="1000" dirty="0" smtClean="0"/>
              <a:t>)</a:t>
            </a:r>
          </a:p>
          <a:p>
            <a:r>
              <a:rPr lang="en-US" altLang="ko-KR" dirty="0"/>
              <a:t>	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28" y="2924944"/>
            <a:ext cx="2607568" cy="8534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73016"/>
            <a:ext cx="3230631" cy="26157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93970" y="4285270"/>
            <a:ext cx="196385" cy="162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46132" y="5832567"/>
            <a:ext cx="288032" cy="1584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5307418"/>
            <a:ext cx="3687117" cy="13671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5"/>
          <a:stretch/>
        </p:blipFill>
        <p:spPr bwMode="auto">
          <a:xfrm>
            <a:off x="4830773" y="3714749"/>
            <a:ext cx="3989699" cy="18526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59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1520" y="980728"/>
            <a:ext cx="864096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참고문헌 인용하기 </a:t>
            </a:r>
            <a:r>
              <a:rPr lang="en-US" altLang="ko-KR" dirty="0" smtClean="0"/>
              <a:t>“\cite{xxx}” (2/2)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externalBib.bib</a:t>
            </a:r>
            <a:r>
              <a:rPr lang="ko-KR" altLang="en-US" dirty="0" smtClean="0"/>
              <a:t>파일 </a:t>
            </a:r>
            <a:r>
              <a:rPr lang="en-US" altLang="ko-KR" dirty="0" err="1" smtClean="0"/>
              <a:t>TeX</a:t>
            </a:r>
            <a:r>
              <a:rPr lang="ko-KR" altLang="en-US" dirty="0" smtClean="0"/>
              <a:t>에 연결하기</a:t>
            </a:r>
            <a:endParaRPr lang="en-US" altLang="ko-KR" dirty="0"/>
          </a:p>
          <a:p>
            <a:r>
              <a:rPr lang="en-US" altLang="ko-KR" dirty="0" smtClean="0"/>
              <a:t>	Template </a:t>
            </a:r>
            <a:r>
              <a:rPr lang="ko-KR" altLang="en-US" dirty="0" smtClean="0"/>
              <a:t>마다 다름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해당 </a:t>
            </a:r>
            <a:r>
              <a:rPr lang="en-US" altLang="ko-KR" dirty="0" smtClean="0"/>
              <a:t>Template</a:t>
            </a:r>
            <a:r>
              <a:rPr lang="ko-KR" altLang="en-US" dirty="0" smtClean="0"/>
              <a:t>의 지침에 따라서 </a:t>
            </a:r>
            <a:r>
              <a:rPr lang="ko-KR" altLang="en-US" dirty="0" err="1" smtClean="0"/>
              <a:t>하면됨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ko-KR" altLang="en-US" dirty="0" smtClean="0"/>
              <a:t>아래는 </a:t>
            </a:r>
            <a:r>
              <a:rPr lang="en-US" altLang="ko-KR" dirty="0" smtClean="0"/>
              <a:t>IEEE Transaction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MDPI Sensors</a:t>
            </a:r>
            <a:r>
              <a:rPr lang="ko-KR" altLang="en-US" dirty="0" smtClean="0"/>
              <a:t>의 경우에 대한 예시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endParaRPr lang="en-US" altLang="ko-KR" dirty="0" smtClean="0"/>
          </a:p>
          <a:p>
            <a:r>
              <a:rPr lang="en-US" altLang="ko-KR" sz="1600" dirty="0"/>
              <a:t>	</a:t>
            </a:r>
            <a:r>
              <a:rPr lang="en-US" altLang="ko-KR" sz="1600" b="1" dirty="0" smtClean="0"/>
              <a:t>IEEE Transaction) </a:t>
            </a:r>
            <a:r>
              <a:rPr lang="en-US" altLang="ko-KR" sz="1600" dirty="0"/>
              <a:t>\</a:t>
            </a:r>
            <a:r>
              <a:rPr lang="en-US" altLang="ko-KR" sz="1600" dirty="0" err="1"/>
              <a:t>bibliographystyle</a:t>
            </a:r>
            <a:r>
              <a:rPr lang="en-US" altLang="ko-KR" sz="1600" dirty="0"/>
              <a:t>{</a:t>
            </a:r>
            <a:r>
              <a:rPr lang="en-US" altLang="ko-KR" sz="1600" dirty="0" err="1"/>
              <a:t>IEEEtran</a:t>
            </a:r>
            <a:r>
              <a:rPr lang="en-US" altLang="ko-KR" sz="1600" dirty="0"/>
              <a:t>} </a:t>
            </a:r>
            <a:r>
              <a:rPr lang="en-US" altLang="ko-KR" sz="1600" dirty="0" smtClean="0"/>
              <a:t>\bibliography{</a:t>
            </a:r>
            <a:r>
              <a:rPr lang="en-US" altLang="ko-KR" sz="1600" dirty="0" err="1" smtClean="0"/>
              <a:t>IEEEabrv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externalBib</a:t>
            </a:r>
            <a:r>
              <a:rPr lang="en-US" altLang="ko-KR" sz="1600" dirty="0" smtClean="0"/>
              <a:t>}</a:t>
            </a:r>
          </a:p>
          <a:p>
            <a:r>
              <a:rPr lang="en-US" altLang="ko-KR" dirty="0"/>
              <a:t>	</a:t>
            </a:r>
            <a:endParaRPr lang="en-US" altLang="ko-KR" dirty="0" smtClean="0"/>
          </a:p>
          <a:p>
            <a:r>
              <a:rPr lang="en-US" altLang="ko-KR" sz="1600" dirty="0"/>
              <a:t>	</a:t>
            </a:r>
            <a:r>
              <a:rPr lang="en-US" altLang="ko-KR" sz="1600" b="1" dirty="0"/>
              <a:t>MDPI</a:t>
            </a:r>
            <a:r>
              <a:rPr lang="en-US" altLang="ko-KR" sz="1600" dirty="0" smtClean="0"/>
              <a:t> </a:t>
            </a:r>
            <a:r>
              <a:rPr lang="en-US" altLang="ko-KR" sz="1600" b="1" dirty="0" smtClean="0"/>
              <a:t>Sensors)</a:t>
            </a:r>
            <a:r>
              <a:rPr lang="en-US" altLang="ko-KR" sz="1600" dirty="0" smtClean="0"/>
              <a:t> \</a:t>
            </a:r>
            <a:r>
              <a:rPr lang="en-US" altLang="ko-KR" sz="1600" dirty="0" err="1" smtClean="0"/>
              <a:t>externalbibliography</a:t>
            </a:r>
            <a:r>
              <a:rPr lang="en-US" altLang="ko-KR" sz="1600" dirty="0" smtClean="0"/>
              <a:t>{yes} \bibliography{</a:t>
            </a:r>
            <a:r>
              <a:rPr lang="en-US" altLang="ko-KR" sz="1600" dirty="0" err="1" smtClean="0"/>
              <a:t>externalBib</a:t>
            </a:r>
            <a:r>
              <a:rPr lang="en-US" altLang="ko-KR" sz="1600" dirty="0" smtClean="0"/>
              <a:t>}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	</a:t>
            </a:r>
            <a:endParaRPr lang="en-US" altLang="ko-KR" dirty="0"/>
          </a:p>
          <a:p>
            <a:r>
              <a:rPr lang="en-US" altLang="ko-KR" b="1" dirty="0" smtClean="0"/>
              <a:t>&lt;</a:t>
            </a:r>
            <a:r>
              <a:rPr lang="en-US" altLang="ko-KR" b="1" dirty="0" err="1" smtClean="0"/>
              <a:t>TeX</a:t>
            </a:r>
            <a:r>
              <a:rPr lang="en-US" altLang="ko-KR" b="1" dirty="0" smtClean="0"/>
              <a:t> citation example&gt; </a:t>
            </a:r>
          </a:p>
          <a:p>
            <a:r>
              <a:rPr lang="en-US" altLang="ko-KR" dirty="0" smtClean="0"/>
              <a:t>Accurate and high-quality (HQ) thermal infrared images are required in a wide variety of applications, including pedestrian detection~</a:t>
            </a:r>
            <a:r>
              <a:rPr lang="en-US" altLang="ko-KR" dirty="0">
                <a:solidFill>
                  <a:srgbClr val="FF0000"/>
                </a:solidFill>
              </a:rPr>
              <a:t>\cite{zhao2015robust, baek2017efficient}</a:t>
            </a:r>
            <a:r>
              <a:rPr lang="en-US" altLang="ko-KR" dirty="0" smtClean="0"/>
              <a:t>, surveillance~</a:t>
            </a:r>
            <a:r>
              <a:rPr lang="en-US" altLang="ko-KR" dirty="0">
                <a:solidFill>
                  <a:srgbClr val="FF0000"/>
                </a:solidFill>
              </a:rPr>
              <a:t>\cite{wong2010home}</a:t>
            </a:r>
            <a:r>
              <a:rPr lang="en-US" altLang="ko-KR" dirty="0" smtClean="0"/>
              <a:t>, military~</a:t>
            </a:r>
            <a:r>
              <a:rPr lang="en-US" altLang="ko-KR" dirty="0">
                <a:solidFill>
                  <a:srgbClr val="FF0000"/>
                </a:solidFill>
              </a:rPr>
              <a:t>\cite{goldberg2003application}</a:t>
            </a:r>
            <a:r>
              <a:rPr lang="en-US" altLang="ko-KR" dirty="0" smtClean="0"/>
              <a:t>, fire detection~</a:t>
            </a:r>
            <a:r>
              <a:rPr lang="en-US" altLang="ko-KR" dirty="0">
                <a:solidFill>
                  <a:srgbClr val="FF0000"/>
                </a:solidFill>
              </a:rPr>
              <a:t>\cite{arrue2000intelligent}</a:t>
            </a:r>
            <a:r>
              <a:rPr lang="en-US" altLang="ko-KR" dirty="0" smtClean="0"/>
              <a:t>, visual </a:t>
            </a:r>
            <a:r>
              <a:rPr lang="en-US" altLang="ko-KR" dirty="0" err="1" smtClean="0"/>
              <a:t>odometry</a:t>
            </a:r>
            <a:r>
              <a:rPr lang="en-US" altLang="ko-KR" dirty="0" smtClean="0"/>
              <a:t>~</a:t>
            </a:r>
            <a:r>
              <a:rPr lang="en-US" altLang="ko-KR" dirty="0">
                <a:solidFill>
                  <a:srgbClr val="FF0000"/>
                </a:solidFill>
              </a:rPr>
              <a:t>\cite{borges2016practical}</a:t>
            </a:r>
            <a:r>
              <a:rPr lang="en-US" altLang="ko-KR" dirty="0" smtClean="0"/>
              <a:t>, and gas detection~</a:t>
            </a:r>
            <a:r>
              <a:rPr lang="en-US" altLang="ko-KR" dirty="0">
                <a:solidFill>
                  <a:srgbClr val="FF0000"/>
                </a:solidFill>
              </a:rPr>
              <a:t>\cite{prata2009retrieval}</a:t>
            </a:r>
            <a:r>
              <a:rPr lang="en-US" altLang="ko-KR" dirty="0" smtClean="0"/>
              <a:t>.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4" r="14540" b="51558"/>
          <a:stretch/>
        </p:blipFill>
        <p:spPr bwMode="auto">
          <a:xfrm>
            <a:off x="4211960" y="4003323"/>
            <a:ext cx="4808888" cy="7920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932040" y="4003323"/>
            <a:ext cx="1224136" cy="162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5544108" y="4219347"/>
            <a:ext cx="90010" cy="936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427984" y="908720"/>
            <a:ext cx="46805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100" i="1" dirty="0" smtClean="0">
                <a:latin typeface="+mj-ea"/>
                <a:ea typeface="+mj-ea"/>
              </a:rPr>
              <a:t>Reference</a:t>
            </a:r>
            <a:r>
              <a:rPr lang="ko-KR" altLang="en-US" sz="1100" i="1" dirty="0" smtClean="0">
                <a:latin typeface="+mj-ea"/>
                <a:ea typeface="+mj-ea"/>
              </a:rPr>
              <a:t>가 잘 안되고 오류를 뿜거나 좀 이상하다 싶으면 당황하지 말고 현재폴더의 </a:t>
            </a:r>
            <a:r>
              <a:rPr lang="en-US" altLang="ko-KR" sz="1100" i="1" dirty="0" smtClean="0">
                <a:latin typeface="+mj-ea"/>
                <a:ea typeface="+mj-ea"/>
              </a:rPr>
              <a:t>“aux” </a:t>
            </a:r>
            <a:r>
              <a:rPr lang="ko-KR" altLang="en-US" sz="1100" i="1" dirty="0" smtClean="0">
                <a:latin typeface="+mj-ea"/>
                <a:ea typeface="+mj-ea"/>
              </a:rPr>
              <a:t>및 </a:t>
            </a:r>
            <a:r>
              <a:rPr lang="en-US" altLang="ko-KR" sz="1100" i="1" dirty="0" smtClean="0">
                <a:latin typeface="+mj-ea"/>
                <a:ea typeface="+mj-ea"/>
              </a:rPr>
              <a:t>“</a:t>
            </a:r>
            <a:r>
              <a:rPr lang="en-US" altLang="ko-KR" sz="1100" i="1" dirty="0" err="1" smtClean="0">
                <a:latin typeface="+mj-ea"/>
                <a:ea typeface="+mj-ea"/>
              </a:rPr>
              <a:t>bbl</a:t>
            </a:r>
            <a:r>
              <a:rPr lang="en-US" altLang="ko-KR" sz="1100" i="1" dirty="0" smtClean="0">
                <a:latin typeface="+mj-ea"/>
                <a:ea typeface="+mj-ea"/>
              </a:rPr>
              <a:t>” </a:t>
            </a:r>
            <a:r>
              <a:rPr lang="ko-KR" altLang="en-US" sz="1100" i="1" dirty="0" err="1" smtClean="0">
                <a:latin typeface="+mj-ea"/>
                <a:ea typeface="+mj-ea"/>
              </a:rPr>
              <a:t>확장자</a:t>
            </a:r>
            <a:r>
              <a:rPr lang="ko-KR" altLang="en-US" sz="1100" i="1" dirty="0" smtClean="0">
                <a:latin typeface="+mj-ea"/>
                <a:ea typeface="+mj-ea"/>
              </a:rPr>
              <a:t> 파일들 삭제 후 다시 컴파일</a:t>
            </a:r>
            <a:endParaRPr lang="en-US" altLang="ko-KR" sz="1100" i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3019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12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1520" y="980728"/>
            <a:ext cx="86409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Figure </a:t>
            </a:r>
            <a:r>
              <a:rPr lang="ko-KR" altLang="en-US" dirty="0" smtClean="0"/>
              <a:t>삽입 </a:t>
            </a:r>
            <a:r>
              <a:rPr lang="en-US" altLang="ko-KR" dirty="0" smtClean="0"/>
              <a:t>(1/2)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 smtClean="0"/>
              <a:t>하나만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endParaRPr lang="en-US" altLang="ko-KR" dirty="0" smtClean="0"/>
          </a:p>
          <a:p>
            <a:pPr marL="742950" lvl="1" indent="-285750">
              <a:buFontTx/>
              <a:buChar char="-"/>
            </a:pPr>
            <a:endParaRPr lang="en-US" altLang="ko-KR" dirty="0"/>
          </a:p>
          <a:p>
            <a:pPr lvl="1"/>
            <a:r>
              <a:rPr lang="en-US" altLang="ko-KR" dirty="0" smtClean="0"/>
              <a:t>\begin{</a:t>
            </a:r>
            <a:r>
              <a:rPr lang="en-US" altLang="ko-KR" b="1" dirty="0" smtClean="0">
                <a:solidFill>
                  <a:srgbClr val="0070C0"/>
                </a:solidFill>
              </a:rPr>
              <a:t>figure</a:t>
            </a:r>
            <a:r>
              <a:rPr lang="en-US" altLang="ko-KR" b="1" dirty="0">
                <a:solidFill>
                  <a:srgbClr val="00B050"/>
                </a:solidFill>
              </a:rPr>
              <a:t>*</a:t>
            </a:r>
            <a:r>
              <a:rPr lang="en-US" altLang="ko-KR" dirty="0" smtClean="0"/>
              <a:t>}[</a:t>
            </a:r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altLang="ko-KR" dirty="0" smtClean="0"/>
              <a:t>]</a:t>
            </a:r>
          </a:p>
          <a:p>
            <a:pPr lvl="1"/>
            <a:r>
              <a:rPr lang="en-US" altLang="ko-KR" dirty="0" smtClean="0"/>
              <a:t>	\centering</a:t>
            </a:r>
          </a:p>
          <a:p>
            <a:pPr lvl="1"/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\</a:t>
            </a:r>
            <a:r>
              <a:rPr lang="en-US" altLang="ko-KR" b="1" dirty="0" err="1" smtClean="0">
                <a:solidFill>
                  <a:srgbClr val="FF0000"/>
                </a:solidFill>
              </a:rPr>
              <a:t>includegraphics</a:t>
            </a:r>
            <a:r>
              <a:rPr lang="en-US" altLang="ko-KR" b="1" dirty="0" smtClean="0">
                <a:solidFill>
                  <a:srgbClr val="FF0000"/>
                </a:solidFill>
              </a:rPr>
              <a:t>[width=1\linewidth</a:t>
            </a:r>
            <a:r>
              <a:rPr lang="en-US" altLang="ko-KR" b="1" dirty="0" smtClean="0">
                <a:solidFill>
                  <a:srgbClr val="00B050"/>
                </a:solidFill>
              </a:rPr>
              <a:t>, height=3.1cm</a:t>
            </a:r>
            <a:r>
              <a:rPr lang="en-US" altLang="ko-KR" b="1" dirty="0" smtClean="0">
                <a:solidFill>
                  <a:srgbClr val="FF0000"/>
                </a:solidFill>
              </a:rPr>
              <a:t>]{</a:t>
            </a:r>
            <a:r>
              <a:rPr lang="en-US" altLang="ko-KR" dirty="0" smtClean="0"/>
              <a:t>framework.png</a:t>
            </a:r>
            <a:r>
              <a:rPr lang="en-US" altLang="ko-KR" b="1" dirty="0" smtClean="0">
                <a:solidFill>
                  <a:srgbClr val="FF0000"/>
                </a:solidFill>
              </a:rPr>
              <a:t>}</a:t>
            </a:r>
          </a:p>
          <a:p>
            <a:pPr lvl="1"/>
            <a:r>
              <a:rPr lang="en-US" altLang="ko-KR" b="1" dirty="0" smtClean="0">
                <a:solidFill>
                  <a:srgbClr val="FF0000"/>
                </a:solidFill>
              </a:rPr>
              <a:t>	\caption{</a:t>
            </a:r>
            <a:r>
              <a:rPr lang="en-US" altLang="ko-KR" dirty="0" err="1" smtClean="0"/>
              <a:t>blablablasangwonbaboddonggae</a:t>
            </a:r>
            <a:r>
              <a:rPr lang="en-US" altLang="ko-KR" dirty="0" smtClean="0"/>
              <a:t>.</a:t>
            </a:r>
            <a:r>
              <a:rPr lang="en-US" altLang="ko-KR" b="1" dirty="0" smtClean="0">
                <a:solidFill>
                  <a:srgbClr val="FF0000"/>
                </a:solidFill>
              </a:rPr>
              <a:t>}</a:t>
            </a:r>
          </a:p>
          <a:p>
            <a:pPr lvl="1"/>
            <a:r>
              <a:rPr lang="en-US" altLang="ko-KR" b="1" dirty="0" smtClean="0">
                <a:solidFill>
                  <a:srgbClr val="FF0000"/>
                </a:solidFill>
              </a:rPr>
              <a:t>	\label{</a:t>
            </a:r>
            <a:r>
              <a:rPr lang="en-US" altLang="ko-KR" b="1" dirty="0" err="1" smtClean="0">
                <a:solidFill>
                  <a:srgbClr val="FF0000"/>
                </a:solidFill>
              </a:rPr>
              <a:t>fig:framework</a:t>
            </a:r>
            <a:r>
              <a:rPr lang="en-US" altLang="ko-KR" b="1" dirty="0" smtClean="0">
                <a:solidFill>
                  <a:srgbClr val="FF0000"/>
                </a:solidFill>
              </a:rPr>
              <a:t>} 	</a:t>
            </a:r>
          </a:p>
          <a:p>
            <a:pPr lvl="1"/>
            <a:r>
              <a:rPr lang="en-US" altLang="ko-KR" dirty="0" smtClean="0"/>
              <a:t>\end{figure*}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	</a:t>
            </a:r>
          </a:p>
          <a:p>
            <a:r>
              <a:rPr lang="en-US" altLang="ko-KR" dirty="0" smtClean="0"/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6067" y="989906"/>
            <a:ext cx="3339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H: </a:t>
            </a:r>
            <a:r>
              <a:rPr lang="en-US" altLang="ko-KR" sz="1600" dirty="0" smtClean="0">
                <a:latin typeface="+mj-ea"/>
                <a:ea typeface="+mj-ea"/>
              </a:rPr>
              <a:t>(here) </a:t>
            </a:r>
            <a:r>
              <a:rPr lang="ko-KR" altLang="en-US" sz="1600" dirty="0" smtClean="0">
                <a:latin typeface="+mj-ea"/>
                <a:ea typeface="+mj-ea"/>
              </a:rPr>
              <a:t>바로 </a:t>
            </a:r>
            <a:r>
              <a:rPr lang="ko-KR" altLang="en-US" sz="1600" dirty="0">
                <a:latin typeface="+mj-ea"/>
                <a:ea typeface="+mj-ea"/>
              </a:rPr>
              <a:t>이</a:t>
            </a:r>
            <a:r>
              <a:rPr lang="ko-KR" altLang="en-US" sz="1600" dirty="0" smtClean="0">
                <a:latin typeface="+mj-ea"/>
                <a:ea typeface="+mj-ea"/>
              </a:rPr>
              <a:t> 자리에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b="1" dirty="0">
                <a:solidFill>
                  <a:srgbClr val="00B050"/>
                </a:solidFill>
              </a:rPr>
              <a:t>!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t: </a:t>
            </a:r>
            <a:r>
              <a:rPr lang="en-US" altLang="ko-KR" sz="1600" dirty="0">
                <a:latin typeface="+mj-ea"/>
                <a:ea typeface="+mj-ea"/>
              </a:rPr>
              <a:t>(top)</a:t>
            </a:r>
            <a:r>
              <a:rPr lang="ko-KR" altLang="en-US" sz="1600" dirty="0">
                <a:latin typeface="+mj-ea"/>
                <a:ea typeface="+mj-ea"/>
              </a:rPr>
              <a:t>현재 페이지의 </a:t>
            </a:r>
            <a:r>
              <a:rPr lang="ko-KR" altLang="en-US" sz="1600" dirty="0" err="1">
                <a:latin typeface="+mj-ea"/>
                <a:ea typeface="+mj-ea"/>
              </a:rPr>
              <a:t>최상단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b="1" dirty="0">
                <a:solidFill>
                  <a:srgbClr val="00B050"/>
                </a:solidFill>
              </a:rPr>
              <a:t>!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b: </a:t>
            </a:r>
            <a:r>
              <a:rPr lang="en-US" altLang="ko-KR" sz="1600" dirty="0">
                <a:latin typeface="+mj-ea"/>
                <a:ea typeface="+mj-ea"/>
              </a:rPr>
              <a:t>(bottom)</a:t>
            </a:r>
            <a:r>
              <a:rPr lang="ko-KR" altLang="en-US" sz="1600" dirty="0">
                <a:latin typeface="+mj-ea"/>
                <a:ea typeface="+mj-ea"/>
              </a:rPr>
              <a:t>현재 페이지의 </a:t>
            </a:r>
            <a:r>
              <a:rPr lang="ko-KR" altLang="en-US" sz="1600" dirty="0" err="1">
                <a:latin typeface="+mj-ea"/>
                <a:ea typeface="+mj-ea"/>
              </a:rPr>
              <a:t>최하단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b="1" dirty="0">
                <a:solidFill>
                  <a:srgbClr val="00B050"/>
                </a:solidFill>
              </a:rPr>
              <a:t>!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p: </a:t>
            </a:r>
            <a:r>
              <a:rPr lang="ko-KR" altLang="en-US" sz="1600" dirty="0">
                <a:latin typeface="+mj-ea"/>
                <a:ea typeface="+mj-ea"/>
              </a:rPr>
              <a:t>다음 페이지 제일 위에</a:t>
            </a:r>
          </a:p>
        </p:txBody>
      </p:sp>
      <p:sp>
        <p:nvSpPr>
          <p:cNvPr id="9" name="왼쪽 대괄호 8"/>
          <p:cNvSpPr/>
          <p:nvPr/>
        </p:nvSpPr>
        <p:spPr>
          <a:xfrm>
            <a:off x="2555776" y="1196752"/>
            <a:ext cx="130291" cy="79208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/>
          <p:nvPr/>
        </p:nvCxnSpPr>
        <p:spPr>
          <a:xfrm rot="5400000">
            <a:off x="2140367" y="1717447"/>
            <a:ext cx="542786" cy="28803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오른쪽 대괄호 13"/>
          <p:cNvSpPr/>
          <p:nvPr/>
        </p:nvSpPr>
        <p:spPr>
          <a:xfrm>
            <a:off x="5940152" y="1167294"/>
            <a:ext cx="144016" cy="851004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156176" y="1321604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논문 작성 시 활용 우선순위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(!)t &gt; (!)b &gt; H</a:t>
            </a:r>
            <a:endParaRPr lang="ko-KR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266" y="3580231"/>
            <a:ext cx="5095771" cy="29018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51520" y="4077072"/>
            <a:ext cx="29338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*: two-column </a:t>
            </a:r>
            <a:r>
              <a:rPr lang="ko-KR" altLang="en-US" sz="1400" dirty="0" smtClean="0">
                <a:latin typeface="+mj-ea"/>
                <a:ea typeface="+mj-ea"/>
              </a:rPr>
              <a:t>양식</a:t>
            </a:r>
            <a:r>
              <a:rPr lang="ko-KR" altLang="en-US" sz="1400" dirty="0" smtClean="0">
                <a:latin typeface="+mj-ea"/>
                <a:ea typeface="+mj-ea"/>
              </a:rPr>
              <a:t>에서 </a:t>
            </a:r>
            <a:endParaRPr lang="en-US" altLang="ko-KR" sz="1400" dirty="0" smtClean="0">
              <a:latin typeface="+mj-ea"/>
              <a:ea typeface="+mj-ea"/>
            </a:endParaRPr>
          </a:p>
          <a:p>
            <a:r>
              <a:rPr lang="ko-KR" altLang="en-US" sz="1400" dirty="0" smtClean="0">
                <a:latin typeface="+mj-ea"/>
                <a:ea typeface="+mj-ea"/>
              </a:rPr>
              <a:t>그림 전체 차지하게 하기</a:t>
            </a:r>
            <a:endParaRPr lang="en-US" altLang="ko-KR" sz="1400" dirty="0" smtClean="0">
              <a:latin typeface="+mj-ea"/>
              <a:ea typeface="+mj-ea"/>
            </a:endParaRPr>
          </a:p>
          <a:p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 smtClean="0">
                <a:latin typeface="+mj-ea"/>
                <a:ea typeface="+mj-ea"/>
              </a:rPr>
              <a:t>* </a:t>
            </a:r>
            <a:r>
              <a:rPr lang="ko-KR" altLang="en-US" sz="1400" dirty="0" smtClean="0">
                <a:latin typeface="+mj-ea"/>
                <a:ea typeface="+mj-ea"/>
              </a:rPr>
              <a:t>없으면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one-column</a:t>
            </a:r>
            <a:r>
              <a:rPr lang="ko-KR" altLang="en-US" sz="1400" dirty="0" smtClean="0">
                <a:latin typeface="+mj-ea"/>
                <a:ea typeface="+mj-ea"/>
              </a:rPr>
              <a:t> 공간만 </a:t>
            </a:r>
            <a:r>
              <a:rPr lang="ko-KR" altLang="en-US" sz="1400" dirty="0" smtClean="0">
                <a:latin typeface="+mj-ea"/>
                <a:ea typeface="+mj-ea"/>
              </a:rPr>
              <a:t>차</a:t>
            </a:r>
            <a:r>
              <a:rPr lang="ko-KR" altLang="en-US" sz="1400" dirty="0">
                <a:latin typeface="+mj-ea"/>
                <a:ea typeface="+mj-ea"/>
              </a:rPr>
              <a:t>지</a:t>
            </a:r>
            <a:endParaRPr lang="ko-KR" altLang="en-US" sz="1400" dirty="0" smtClean="0">
              <a:latin typeface="+mj-ea"/>
              <a:ea typeface="+mj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467544" y="2348880"/>
            <a:ext cx="1584176" cy="1728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13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1520" y="980728"/>
            <a:ext cx="864096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Figure </a:t>
            </a:r>
            <a:r>
              <a:rPr lang="ko-KR" altLang="en-US" dirty="0" smtClean="0"/>
              <a:t>삽입 </a:t>
            </a:r>
            <a:r>
              <a:rPr lang="en-US" altLang="ko-KR" dirty="0" smtClean="0"/>
              <a:t>(2/2)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 err="1" smtClean="0"/>
              <a:t>두개</a:t>
            </a:r>
            <a:r>
              <a:rPr lang="ko-KR" altLang="en-US" dirty="0" smtClean="0"/>
              <a:t> 이상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endParaRPr lang="en-US" altLang="ko-KR" dirty="0"/>
          </a:p>
          <a:p>
            <a:pPr lvl="1"/>
            <a:r>
              <a:rPr lang="en-US" altLang="ko-KR" sz="1200" dirty="0" smtClean="0"/>
              <a:t>\begin{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figure</a:t>
            </a:r>
            <a:r>
              <a:rPr lang="en-US" altLang="ko-KR" sz="1200" dirty="0" smtClean="0"/>
              <a:t>}[!</a:t>
            </a:r>
            <a:r>
              <a:rPr lang="en-US" altLang="ko-KR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altLang="ko-KR" sz="1200" dirty="0" smtClean="0"/>
              <a:t>]</a:t>
            </a:r>
          </a:p>
          <a:p>
            <a:pPr lvl="1"/>
            <a:r>
              <a:rPr lang="en-US" altLang="ko-KR" sz="1200" b="1" dirty="0">
                <a:solidFill>
                  <a:srgbClr val="00B050"/>
                </a:solidFill>
              </a:rPr>
              <a:t>	\</a:t>
            </a:r>
            <a:r>
              <a:rPr lang="en-US" altLang="ko-KR" sz="1200" b="1" dirty="0" err="1">
                <a:solidFill>
                  <a:srgbClr val="00B050"/>
                </a:solidFill>
              </a:rPr>
              <a:t>captionsetup</a:t>
            </a:r>
            <a:r>
              <a:rPr lang="en-US" altLang="ko-KR" sz="1200" b="1" dirty="0">
                <a:solidFill>
                  <a:srgbClr val="00B050"/>
                </a:solidFill>
              </a:rPr>
              <a:t>[subfigure]{</a:t>
            </a:r>
            <a:r>
              <a:rPr lang="en-US" altLang="ko-KR" sz="1200" b="1" dirty="0" err="1">
                <a:solidFill>
                  <a:srgbClr val="00B050"/>
                </a:solidFill>
              </a:rPr>
              <a:t>labelformat</a:t>
            </a:r>
            <a:r>
              <a:rPr lang="en-US" altLang="ko-KR" sz="1200" b="1" dirty="0">
                <a:solidFill>
                  <a:srgbClr val="00B050"/>
                </a:solidFill>
              </a:rPr>
              <a:t>=empty}</a:t>
            </a:r>
          </a:p>
          <a:p>
            <a:pPr lvl="1"/>
            <a:r>
              <a:rPr lang="en-US" altLang="ko-KR" sz="1200" dirty="0" smtClean="0"/>
              <a:t>	\centering</a:t>
            </a:r>
          </a:p>
          <a:p>
            <a:pPr lvl="1"/>
            <a:r>
              <a:rPr lang="en-US" altLang="ko-KR" sz="1200" b="1" dirty="0">
                <a:solidFill>
                  <a:srgbClr val="FF0000"/>
                </a:solidFill>
              </a:rPr>
              <a:t>	\</a:t>
            </a:r>
            <a:r>
              <a:rPr lang="en-US" altLang="ko-KR" sz="1200" b="1" dirty="0" err="1">
                <a:solidFill>
                  <a:srgbClr val="FF0000"/>
                </a:solidFill>
              </a:rPr>
              <a:t>subfloat</a:t>
            </a:r>
            <a:r>
              <a:rPr lang="en-US" altLang="ko-KR" sz="1200" b="1" dirty="0">
                <a:solidFill>
                  <a:srgbClr val="FF0000"/>
                </a:solidFill>
              </a:rPr>
              <a:t>[]</a:t>
            </a:r>
          </a:p>
          <a:p>
            <a:pPr lvl="1"/>
            <a:r>
              <a:rPr lang="en-US" altLang="ko-KR" sz="1200" dirty="0" smtClean="0"/>
              <a:t>	</a:t>
            </a:r>
            <a:r>
              <a:rPr lang="en-US" altLang="ko-KR" sz="1200" b="1" dirty="0">
                <a:solidFill>
                  <a:srgbClr val="FF0000"/>
                </a:solidFill>
              </a:rPr>
              <a:t>{\</a:t>
            </a:r>
            <a:r>
              <a:rPr lang="en-US" altLang="ko-KR" sz="1200" b="1" dirty="0" err="1">
                <a:solidFill>
                  <a:srgbClr val="FF0000"/>
                </a:solidFill>
              </a:rPr>
              <a:t>includegraphics</a:t>
            </a:r>
            <a:r>
              <a:rPr lang="en-US" altLang="ko-KR" sz="1200" b="1" dirty="0">
                <a:solidFill>
                  <a:srgbClr val="FF0000"/>
                </a:solidFill>
              </a:rPr>
              <a:t>[width=0.485\</a:t>
            </a:r>
            <a:r>
              <a:rPr lang="en-US" altLang="ko-KR" sz="1200" b="1" dirty="0" err="1">
                <a:solidFill>
                  <a:srgbClr val="FF0000"/>
                </a:solidFill>
              </a:rPr>
              <a:t>linewidth</a:t>
            </a:r>
            <a:r>
              <a:rPr lang="en-US" altLang="ko-KR" sz="1200" b="1" dirty="0" err="1">
                <a:solidFill>
                  <a:srgbClr val="00B050"/>
                </a:solidFill>
              </a:rPr>
              <a:t>,height</a:t>
            </a:r>
            <a:r>
              <a:rPr lang="en-US" altLang="ko-KR" sz="1200" b="1" dirty="0">
                <a:solidFill>
                  <a:srgbClr val="00B050"/>
                </a:solidFill>
              </a:rPr>
              <a:t>=3.1cm]</a:t>
            </a:r>
            <a:r>
              <a:rPr lang="en-US" altLang="ko-KR" sz="1200" b="1" dirty="0">
                <a:solidFill>
                  <a:srgbClr val="FF0000"/>
                </a:solidFill>
              </a:rPr>
              <a:t>{./StillCap0000_IR(5)_bicubic_.png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}}\,</a:t>
            </a:r>
            <a:endParaRPr lang="en-US" altLang="ko-KR" sz="1200" dirty="0" smtClean="0"/>
          </a:p>
          <a:p>
            <a:pPr lvl="1"/>
            <a:r>
              <a:rPr lang="en-US" altLang="ko-KR" sz="1200" b="1" dirty="0">
                <a:solidFill>
                  <a:srgbClr val="FF0000"/>
                </a:solidFill>
              </a:rPr>
              <a:t>	\</a:t>
            </a:r>
            <a:r>
              <a:rPr lang="en-US" altLang="ko-KR" sz="1200" b="1" dirty="0" err="1">
                <a:solidFill>
                  <a:srgbClr val="FF0000"/>
                </a:solidFill>
              </a:rPr>
              <a:t>subfloat</a:t>
            </a:r>
            <a:r>
              <a:rPr lang="en-US" altLang="ko-KR" sz="1200" b="1" dirty="0">
                <a:solidFill>
                  <a:srgbClr val="FF0000"/>
                </a:solidFill>
              </a:rPr>
              <a:t>[]</a:t>
            </a:r>
          </a:p>
          <a:p>
            <a:pPr lvl="1"/>
            <a:r>
              <a:rPr lang="en-US" altLang="ko-KR" sz="1200" dirty="0" smtClean="0"/>
              <a:t>	</a:t>
            </a:r>
            <a:r>
              <a:rPr lang="en-US" altLang="ko-KR" sz="1200" b="1" dirty="0">
                <a:solidFill>
                  <a:srgbClr val="FF0000"/>
                </a:solidFill>
              </a:rPr>
              <a:t>{\</a:t>
            </a:r>
            <a:r>
              <a:rPr lang="en-US" altLang="ko-KR" sz="1200" b="1" dirty="0" err="1">
                <a:solidFill>
                  <a:srgbClr val="FF0000"/>
                </a:solidFill>
              </a:rPr>
              <a:t>includegraphics</a:t>
            </a:r>
            <a:r>
              <a:rPr lang="en-US" altLang="ko-KR" sz="1200" b="1" dirty="0">
                <a:solidFill>
                  <a:srgbClr val="FF0000"/>
                </a:solidFill>
              </a:rPr>
              <a:t>[width=0.485\</a:t>
            </a:r>
            <a:r>
              <a:rPr lang="en-US" altLang="ko-KR" sz="1200" b="1" dirty="0" err="1">
                <a:solidFill>
                  <a:srgbClr val="FF0000"/>
                </a:solidFill>
              </a:rPr>
              <a:t>linewidth</a:t>
            </a:r>
            <a:r>
              <a:rPr lang="en-US" altLang="ko-KR" sz="1200" b="1" dirty="0" err="1">
                <a:solidFill>
                  <a:srgbClr val="00B050"/>
                </a:solidFill>
              </a:rPr>
              <a:t>,height</a:t>
            </a:r>
            <a:r>
              <a:rPr lang="en-US" altLang="ko-KR" sz="1200" b="1" dirty="0">
                <a:solidFill>
                  <a:srgbClr val="00B050"/>
                </a:solidFill>
              </a:rPr>
              <a:t>=3.1cm]</a:t>
            </a:r>
            <a:r>
              <a:rPr lang="en-US" altLang="ko-KR" sz="1200" b="1" dirty="0">
                <a:solidFill>
                  <a:srgbClr val="FF0000"/>
                </a:solidFill>
              </a:rPr>
              <a:t>{./StillCap0000_IR(5)_B_TIEN.png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}}\,\\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dirty="0" smtClean="0"/>
              <a:t>	</a:t>
            </a:r>
            <a:r>
              <a:rPr lang="en-US" altLang="ko-KR" sz="1200" b="1" dirty="0">
                <a:solidFill>
                  <a:srgbClr val="FF0000"/>
                </a:solidFill>
              </a:rPr>
              <a:t>\</a:t>
            </a:r>
            <a:r>
              <a:rPr lang="en-US" altLang="ko-KR" sz="1200" b="1" dirty="0" err="1">
                <a:solidFill>
                  <a:srgbClr val="FF0000"/>
                </a:solidFill>
              </a:rPr>
              <a:t>subfloat</a:t>
            </a:r>
            <a:r>
              <a:rPr lang="en-US" altLang="ko-KR" sz="1200" b="1" dirty="0">
                <a:solidFill>
                  <a:srgbClr val="FF0000"/>
                </a:solidFill>
              </a:rPr>
              <a:t>[</a:t>
            </a:r>
            <a:r>
              <a:rPr lang="en-US" altLang="ko-KR" sz="1200" b="1" dirty="0">
                <a:solidFill>
                  <a:srgbClr val="00B050"/>
                </a:solidFill>
              </a:rPr>
              <a:t>\small</a:t>
            </a:r>
            <a:r>
              <a:rPr lang="en-US" altLang="ko-KR" sz="1200" dirty="0" smtClean="0"/>
              <a:t>(a) Low quality thermal images</a:t>
            </a:r>
            <a:r>
              <a:rPr lang="en-US" altLang="ko-KR" sz="1200" b="1" dirty="0">
                <a:solidFill>
                  <a:srgbClr val="FF0000"/>
                </a:solidFill>
              </a:rPr>
              <a:t>]</a:t>
            </a:r>
          </a:p>
          <a:p>
            <a:pPr lvl="1"/>
            <a:r>
              <a:rPr lang="en-US" altLang="ko-KR" sz="1200" dirty="0" smtClean="0"/>
              <a:t>	</a:t>
            </a:r>
            <a:r>
              <a:rPr lang="en-US" altLang="ko-KR" sz="1200" b="1" dirty="0">
                <a:solidFill>
                  <a:srgbClr val="FF0000"/>
                </a:solidFill>
              </a:rPr>
              <a:t>{\</a:t>
            </a:r>
            <a:r>
              <a:rPr lang="en-US" altLang="ko-KR" sz="1200" b="1" dirty="0" err="1">
                <a:solidFill>
                  <a:srgbClr val="FF0000"/>
                </a:solidFill>
              </a:rPr>
              <a:t>includegraphics</a:t>
            </a:r>
            <a:r>
              <a:rPr lang="en-US" altLang="ko-KR" sz="1200" b="1" dirty="0">
                <a:solidFill>
                  <a:srgbClr val="FF0000"/>
                </a:solidFill>
              </a:rPr>
              <a:t>[width=0.485\</a:t>
            </a:r>
            <a:r>
              <a:rPr lang="en-US" altLang="ko-KR" sz="1200" b="1" dirty="0" err="1">
                <a:solidFill>
                  <a:srgbClr val="FF0000"/>
                </a:solidFill>
              </a:rPr>
              <a:t>linewidth</a:t>
            </a:r>
            <a:r>
              <a:rPr lang="en-US" altLang="ko-KR" sz="1200" b="1" dirty="0" err="1">
                <a:solidFill>
                  <a:srgbClr val="00B050"/>
                </a:solidFill>
              </a:rPr>
              <a:t>,height</a:t>
            </a:r>
            <a:r>
              <a:rPr lang="en-US" altLang="ko-KR" sz="1200" b="1" dirty="0">
                <a:solidFill>
                  <a:srgbClr val="00B050"/>
                </a:solidFill>
              </a:rPr>
              <a:t>=3.2cm]</a:t>
            </a:r>
            <a:r>
              <a:rPr lang="en-US" altLang="ko-KR" sz="1200" b="1" dirty="0">
                <a:solidFill>
                  <a:srgbClr val="FF0000"/>
                </a:solidFill>
              </a:rPr>
              <a:t>{./original_.png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}}\,</a:t>
            </a:r>
          </a:p>
          <a:p>
            <a:pPr lvl="1"/>
            <a:r>
              <a:rPr lang="en-US" altLang="ko-KR" sz="1200" dirty="0" smtClean="0"/>
              <a:t>	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\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subfloat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[</a:t>
            </a:r>
            <a:r>
              <a:rPr lang="en-US" altLang="ko-KR" sz="1200" b="1" dirty="0" smtClean="0">
                <a:solidFill>
                  <a:srgbClr val="00B050"/>
                </a:solidFill>
              </a:rPr>
              <a:t>\small</a:t>
            </a:r>
            <a:r>
              <a:rPr lang="en-US" altLang="ko-KR" sz="1200" dirty="0" smtClean="0"/>
              <a:t>(b) Enhanced thermal images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]</a:t>
            </a:r>
          </a:p>
          <a:p>
            <a:pPr lvl="1"/>
            <a:r>
              <a:rPr lang="en-US" altLang="ko-KR" sz="1200" dirty="0" smtClean="0"/>
              <a:t>	</a:t>
            </a:r>
            <a:r>
              <a:rPr lang="en-US" altLang="ko-KR" sz="1200" b="1" dirty="0">
                <a:solidFill>
                  <a:srgbClr val="FF0000"/>
                </a:solidFill>
              </a:rPr>
              <a:t>{\</a:t>
            </a:r>
            <a:r>
              <a:rPr lang="en-US" altLang="ko-KR" sz="1200" b="1" dirty="0" err="1">
                <a:solidFill>
                  <a:srgbClr val="FF0000"/>
                </a:solidFill>
              </a:rPr>
              <a:t>includegraphics</a:t>
            </a:r>
            <a:r>
              <a:rPr lang="en-US" altLang="ko-KR" sz="1200" b="1" dirty="0">
                <a:solidFill>
                  <a:srgbClr val="FF0000"/>
                </a:solidFill>
              </a:rPr>
              <a:t>[width=0.485\</a:t>
            </a:r>
            <a:r>
              <a:rPr lang="en-US" altLang="ko-KR" sz="1200" b="1" dirty="0" err="1">
                <a:solidFill>
                  <a:srgbClr val="FF0000"/>
                </a:solidFill>
              </a:rPr>
              <a:t>linewidth</a:t>
            </a:r>
            <a:r>
              <a:rPr lang="en-US" altLang="ko-KR" sz="1200" b="1" dirty="0" err="1">
                <a:solidFill>
                  <a:srgbClr val="00B050"/>
                </a:solidFill>
              </a:rPr>
              <a:t>,height</a:t>
            </a:r>
            <a:r>
              <a:rPr lang="en-US" altLang="ko-KR" sz="1200" b="1" dirty="0">
                <a:solidFill>
                  <a:srgbClr val="00B050"/>
                </a:solidFill>
              </a:rPr>
              <a:t>=3.2cm]</a:t>
            </a:r>
            <a:r>
              <a:rPr lang="en-US" altLang="ko-KR" sz="1200" b="1" dirty="0">
                <a:solidFill>
                  <a:srgbClr val="FF0000"/>
                </a:solidFill>
              </a:rPr>
              <a:t>{./ours.png}}\,	</a:t>
            </a:r>
          </a:p>
          <a:p>
            <a:pPr lvl="1"/>
            <a:r>
              <a:rPr lang="en-US" altLang="ko-KR" sz="1200" b="1" dirty="0">
                <a:solidFill>
                  <a:srgbClr val="FF0000"/>
                </a:solidFill>
              </a:rPr>
              <a:t>	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\caption{</a:t>
            </a:r>
            <a:r>
              <a:rPr lang="en-US" altLang="ko-KR" sz="1200" dirty="0" err="1" smtClean="0"/>
              <a:t>blablablataeyongbaboddonggae</a:t>
            </a:r>
            <a:r>
              <a:rPr lang="en-US" altLang="ko-KR" sz="1200" dirty="0" smtClean="0"/>
              <a:t>.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}</a:t>
            </a:r>
          </a:p>
          <a:p>
            <a:pPr lvl="1"/>
            <a:r>
              <a:rPr lang="en-US" altLang="ko-KR" sz="1200" b="1" dirty="0" smtClean="0">
                <a:solidFill>
                  <a:srgbClr val="FF0000"/>
                </a:solidFill>
              </a:rPr>
              <a:t>	\label{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fig:woojinbabo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} 	</a:t>
            </a:r>
          </a:p>
          <a:p>
            <a:pPr lvl="1"/>
            <a:r>
              <a:rPr lang="en-US" altLang="ko-KR" sz="1200" dirty="0" smtClean="0"/>
              <a:t>\end{figure}</a:t>
            </a:r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545" y="3976489"/>
            <a:ext cx="2975526" cy="27001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11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14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1520" y="980728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Table </a:t>
            </a:r>
            <a:r>
              <a:rPr lang="ko-KR" altLang="en-US" dirty="0" smtClean="0"/>
              <a:t>작성 </a:t>
            </a:r>
            <a:r>
              <a:rPr lang="en-US" altLang="ko-KR" dirty="0" smtClean="0"/>
              <a:t>(1/3)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smtClean="0"/>
              <a:t>excel2latex </a:t>
            </a:r>
            <a:r>
              <a:rPr lang="ko-KR" altLang="en-US" dirty="0" smtClean="0"/>
              <a:t>활용 </a:t>
            </a:r>
            <a:endParaRPr lang="en-US" altLang="ko-KR" dirty="0" smtClean="0"/>
          </a:p>
          <a:p>
            <a:pPr marL="1200150" lvl="2" indent="-285750">
              <a:buFontTx/>
              <a:buChar char="-"/>
            </a:pPr>
            <a:r>
              <a:rPr lang="en-US" altLang="ko-KR" dirty="0" smtClean="0">
                <a:hlinkClick r:id="rId2"/>
              </a:rPr>
              <a:t>https://ctan.org/pkg/excel2latex</a:t>
            </a:r>
            <a:endParaRPr lang="en-US" altLang="ko-KR" dirty="0" smtClean="0"/>
          </a:p>
          <a:p>
            <a:pPr marL="1200150" lvl="2" indent="-285750">
              <a:buFontTx/>
              <a:buChar char="-"/>
            </a:pPr>
            <a:r>
              <a:rPr lang="en-US" altLang="ko-KR" dirty="0" smtClean="0"/>
              <a:t>https://github.com/krlmlr/Excel2LaTeX</a:t>
            </a:r>
            <a:endParaRPr lang="en-US" altLang="ko-KR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92" t="11776" r="17727" b="59855"/>
          <a:stretch/>
        </p:blipFill>
        <p:spPr bwMode="auto">
          <a:xfrm>
            <a:off x="1041355" y="2348880"/>
            <a:ext cx="7061290" cy="37444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23728" y="2894524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Step 1.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엑셀에서 편하게 원하는 표 만들기 </a:t>
            </a:r>
            <a:endParaRPr lang="ko-KR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149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15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1520" y="980728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Table </a:t>
            </a:r>
            <a:r>
              <a:rPr lang="ko-KR" altLang="en-US" dirty="0" smtClean="0"/>
              <a:t>작성 </a:t>
            </a:r>
            <a:r>
              <a:rPr lang="en-US" altLang="ko-KR" dirty="0" smtClean="0"/>
              <a:t>(2/3)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smtClean="0"/>
              <a:t>excel2latex </a:t>
            </a:r>
            <a:r>
              <a:rPr lang="ko-KR" altLang="en-US" dirty="0" smtClean="0"/>
              <a:t>활용 </a:t>
            </a:r>
            <a:endParaRPr lang="en-US" altLang="ko-KR" dirty="0" smtClean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92" t="11776" r="17727" b="59855"/>
          <a:stretch/>
        </p:blipFill>
        <p:spPr bwMode="auto">
          <a:xfrm>
            <a:off x="1041355" y="1844824"/>
            <a:ext cx="7061290" cy="37444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43808" y="2204864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Step 2. “Convert Table to </a:t>
            </a:r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LaTeX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”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클릭</a:t>
            </a:r>
            <a:endParaRPr lang="ko-KR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41355" y="2179464"/>
            <a:ext cx="1154381" cy="18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06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1520" y="980728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Table </a:t>
            </a:r>
            <a:r>
              <a:rPr lang="ko-KR" altLang="en-US" dirty="0" smtClean="0"/>
              <a:t>작성 </a:t>
            </a:r>
            <a:r>
              <a:rPr lang="en-US" altLang="ko-KR" dirty="0" smtClean="0"/>
              <a:t>(3/3)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smtClean="0"/>
              <a:t>excel2latex </a:t>
            </a:r>
            <a:r>
              <a:rPr lang="ko-KR" altLang="en-US" dirty="0" smtClean="0"/>
              <a:t>활용 </a:t>
            </a:r>
            <a:endParaRPr lang="en-US" altLang="ko-KR" dirty="0" smtClean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92" t="11776" r="17727" b="59855"/>
          <a:stretch/>
        </p:blipFill>
        <p:spPr bwMode="auto">
          <a:xfrm>
            <a:off x="1041355" y="1844824"/>
            <a:ext cx="7061290" cy="37444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08920"/>
            <a:ext cx="5232717" cy="3384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699792" y="5810804"/>
            <a:ext cx="867304" cy="224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35630" y="5219908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Step 3. “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Copy to Clipboard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”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클릭해서 복사하고 </a:t>
            </a:r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TeX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에 </a:t>
            </a:r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붙여넣기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!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끝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!</a:t>
            </a:r>
            <a:endParaRPr lang="ko-KR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238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1520" y="980728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Equation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en-US" altLang="ko-KR" dirty="0" smtClean="0">
                <a:hlinkClick r:id="rId2"/>
              </a:rPr>
              <a:t>https://www.codecogs.com/latex/eqneditor.php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 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704975"/>
            <a:ext cx="8334375" cy="3448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15616" y="2924944"/>
            <a:ext cx="2520280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38204" y="4149080"/>
            <a:ext cx="1894036" cy="504056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04516" y="2937718"/>
            <a:ext cx="46666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파워포인트처럼 위에 버튼들 활용하여 작성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아래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미리보기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파랑박스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)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후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빨간박스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부분을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TeX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에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붙여넣으면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끝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953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1520" y="980728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Equation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en-US" altLang="ko-KR" dirty="0" smtClean="0"/>
              <a:t>Examples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9" y="1628800"/>
            <a:ext cx="3529013" cy="15579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424139"/>
            <a:ext cx="4638675" cy="1381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445" y="3068960"/>
            <a:ext cx="6477000" cy="1181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6016" y="5805264"/>
            <a:ext cx="3952875" cy="885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타원 2"/>
          <p:cNvSpPr/>
          <p:nvPr/>
        </p:nvSpPr>
        <p:spPr>
          <a:xfrm>
            <a:off x="3799207" y="2696220"/>
            <a:ext cx="393459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378248" y="1700808"/>
            <a:ext cx="393459" cy="1368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856775" y="4424139"/>
            <a:ext cx="393459" cy="1368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25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8"/>
          <a:stretch/>
        </p:blipFill>
        <p:spPr bwMode="auto">
          <a:xfrm>
            <a:off x="281523" y="1526874"/>
            <a:ext cx="8580953" cy="4566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4844" y="971436"/>
            <a:ext cx="624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깔끔한 그래프를 위해서는 </a:t>
            </a:r>
            <a:r>
              <a:rPr lang="en-US" altLang="ko-KR" dirty="0" smtClean="0">
                <a:latin typeface="+mj-ea"/>
                <a:ea typeface="+mj-ea"/>
              </a:rPr>
              <a:t>Origin</a:t>
            </a:r>
            <a:r>
              <a:rPr lang="ko-KR" altLang="en-US" dirty="0" smtClean="0">
                <a:latin typeface="+mj-ea"/>
                <a:ea typeface="+mj-ea"/>
              </a:rPr>
              <a:t>을 활용하는 것을 추천함</a:t>
            </a:r>
            <a:endParaRPr lang="ko-KR" altLang="en-US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730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623134" y="894414"/>
            <a:ext cx="1892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https://miktex.org/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35" y="1399671"/>
            <a:ext cx="7141961" cy="48376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716978" y="4978660"/>
            <a:ext cx="851004" cy="3570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37638" y="1993308"/>
            <a:ext cx="720080" cy="2618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437638" y="2348880"/>
            <a:ext cx="360040" cy="258366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99792" y="4725144"/>
            <a:ext cx="220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3175">
                  <a:solidFill>
                    <a:srgbClr val="FF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Download</a:t>
            </a:r>
            <a:r>
              <a:rPr lang="ko-KR" altLang="en-US" dirty="0">
                <a:ln w="3175">
                  <a:solidFill>
                    <a:srgbClr val="FF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en-US" altLang="ko-KR" dirty="0">
                <a:ln w="3175">
                  <a:solidFill>
                    <a:srgbClr val="FF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&amp;</a:t>
            </a:r>
            <a:r>
              <a:rPr lang="ko-KR" altLang="en-US" dirty="0">
                <a:ln w="3175">
                  <a:solidFill>
                    <a:srgbClr val="FF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en-US" altLang="ko-KR" dirty="0">
                <a:ln w="3175">
                  <a:solidFill>
                    <a:srgbClr val="FF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Install</a:t>
            </a:r>
            <a:endParaRPr lang="ko-KR" altLang="en-US" dirty="0">
              <a:ln w="3175">
                <a:solidFill>
                  <a:srgbClr val="FF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2054" name="Picture 6" descr="miktex ask me first yes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" t="14897" r="8496" b="21424"/>
          <a:stretch/>
        </p:blipFill>
        <p:spPr bwMode="auto">
          <a:xfrm>
            <a:off x="5308126" y="2780929"/>
            <a:ext cx="3720414" cy="215511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597248" y="3719916"/>
            <a:ext cx="1999087" cy="197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4561851" y="4581128"/>
            <a:ext cx="154165" cy="2294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26437" y="4240137"/>
            <a:ext cx="440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 w="3175">
                  <a:solidFill>
                    <a:srgbClr val="FF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Install missing packages on-the-fly: </a:t>
            </a:r>
            <a:r>
              <a:rPr lang="en-US" altLang="ko-KR" b="1" dirty="0" smtClean="0">
                <a:ln w="3175">
                  <a:solidFill>
                    <a:srgbClr val="FF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YES!</a:t>
            </a:r>
            <a:endParaRPr lang="ko-KR" altLang="en-US" b="1" dirty="0">
              <a:ln w="3175">
                <a:solidFill>
                  <a:srgbClr val="FF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96857" y="5085184"/>
            <a:ext cx="5115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 w="3175">
                  <a:solidFill>
                    <a:srgbClr val="FF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다운로드 후</a:t>
            </a:r>
            <a:r>
              <a:rPr lang="en-US" altLang="ko-KR" sz="1600" dirty="0" smtClean="0">
                <a:ln w="3175">
                  <a:solidFill>
                    <a:srgbClr val="FF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,</a:t>
            </a:r>
            <a:r>
              <a:rPr lang="ko-KR" altLang="en-US" sz="1600" dirty="0" smtClean="0">
                <a:ln w="3175">
                  <a:solidFill>
                    <a:srgbClr val="FF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설치 파일 열 때 꼭 </a:t>
            </a:r>
            <a:r>
              <a:rPr lang="ko-KR" altLang="en-US" sz="1600" b="1" dirty="0" smtClean="0">
                <a:ln w="3175">
                  <a:solidFill>
                    <a:srgbClr val="FF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관리자권한</a:t>
            </a:r>
            <a:r>
              <a:rPr lang="ko-KR" altLang="en-US" sz="1600" dirty="0" smtClean="0">
                <a:ln w="3175">
                  <a:solidFill>
                    <a:srgbClr val="FF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으로</a:t>
            </a:r>
            <a:r>
              <a:rPr lang="en-US" altLang="ko-KR" sz="1600" dirty="0">
                <a:ln w="3175">
                  <a:solidFill>
                    <a:srgbClr val="FF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1600" dirty="0" smtClean="0">
                <a:ln w="3175">
                  <a:solidFill>
                    <a:srgbClr val="FF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실행</a:t>
            </a:r>
            <a:endParaRPr lang="ko-KR" altLang="en-US" sz="1600" dirty="0">
              <a:ln w="3175">
                <a:solidFill>
                  <a:srgbClr val="FF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938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20</a:t>
            </a:fld>
            <a:endParaRPr lang="ko-KR" altLang="en-US" dirty="0"/>
          </a:p>
        </p:txBody>
      </p:sp>
      <p:pic>
        <p:nvPicPr>
          <p:cNvPr id="5" name="그림 4" descr="C:\Users\teokim\AppData\Local\Microsoft\Windows\INetCache\Content.Word\image_teo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980728"/>
            <a:ext cx="4590456" cy="15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774" y="2708920"/>
            <a:ext cx="4532352" cy="3874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6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21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1520" y="980728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알고리즘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833" y="1052736"/>
            <a:ext cx="4116335" cy="551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851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22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4844" y="971436"/>
            <a:ext cx="654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실습해보기</a:t>
            </a:r>
            <a:r>
              <a:rPr lang="en-US" altLang="ko-KR" dirty="0" smtClean="0">
                <a:latin typeface="+mj-ea"/>
                <a:ea typeface="+mj-ea"/>
              </a:rPr>
              <a:t>! 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실습예제 폴더에 첨부된 재료를 바탕으로 아래와 같은 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형태로 만들어보기</a:t>
            </a:r>
            <a:endParaRPr lang="ko-KR" altLang="en-US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337" y="1494000"/>
            <a:ext cx="3590143" cy="481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3621710" cy="4896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031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1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251734" y="908720"/>
            <a:ext cx="2640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https://www.texstudio.org/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501105"/>
            <a:ext cx="8629650" cy="4448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267744" y="4039568"/>
            <a:ext cx="2232248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67544" y="4797152"/>
            <a:ext cx="1080120" cy="28803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619672" y="4653136"/>
            <a:ext cx="576064" cy="28803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644008" y="5373216"/>
            <a:ext cx="1584176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699792" y="5052933"/>
            <a:ext cx="220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3175">
                  <a:solidFill>
                    <a:srgbClr val="FF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Download</a:t>
            </a:r>
            <a:r>
              <a:rPr lang="ko-KR" altLang="en-US" dirty="0">
                <a:ln w="3175">
                  <a:solidFill>
                    <a:srgbClr val="FF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en-US" altLang="ko-KR" dirty="0">
                <a:ln w="3175">
                  <a:solidFill>
                    <a:srgbClr val="FF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&amp;</a:t>
            </a:r>
            <a:r>
              <a:rPr lang="ko-KR" altLang="en-US" dirty="0">
                <a:ln w="3175">
                  <a:solidFill>
                    <a:srgbClr val="FF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en-US" altLang="ko-KR" dirty="0">
                <a:ln w="3175">
                  <a:solidFill>
                    <a:srgbClr val="FF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Install</a:t>
            </a:r>
            <a:endParaRPr lang="ko-KR" altLang="en-US" dirty="0">
              <a:ln w="3175">
                <a:solidFill>
                  <a:srgbClr val="FF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1726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16288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 err="1" smtClean="0">
              <a:latin typeface="+mj-ea"/>
              <a:ea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직사각형 5"/>
              <p:cNvSpPr/>
              <p:nvPr/>
            </p:nvSpPr>
            <p:spPr>
              <a:xfrm>
                <a:off x="293074" y="971436"/>
                <a:ext cx="72008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err="1" smtClean="0"/>
                  <a:t>TeXstudio</a:t>
                </a:r>
                <a:r>
                  <a:rPr lang="en-US" altLang="ko-KR" dirty="0" smtClean="0"/>
                  <a:t> - select options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altLang="ko-KR" dirty="0" smtClean="0"/>
                  <a:t> Configure </a:t>
                </a:r>
                <a:r>
                  <a:rPr lang="en-US" altLang="ko-KR" dirty="0" err="1" smtClean="0"/>
                  <a:t>TeXstudio</a:t>
                </a:r>
                <a:endParaRPr lang="ko-KR" altLang="en-US" dirty="0"/>
              </a:p>
            </p:txBody>
          </p:sp>
        </mc:Choice>
        <mc:Fallback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74" y="971436"/>
                <a:ext cx="7200800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677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http://www.maths.manchester.ac.uk/~pjohnson/Blogs/Blogs-TeXstudio/texstudio-install-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6"/>
          <a:stretch/>
        </p:blipFill>
        <p:spPr bwMode="auto">
          <a:xfrm>
            <a:off x="288986" y="1510360"/>
            <a:ext cx="8531486" cy="46230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203848" y="2708920"/>
            <a:ext cx="2448272" cy="237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44008" y="4581128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j-ea"/>
                <a:ea typeface="+mj-ea"/>
              </a:rPr>
              <a:t>Check!</a:t>
            </a:r>
            <a:endParaRPr lang="ko-KR" altLang="en-US" b="1" dirty="0" err="1" smtClean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93818" y="540762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준비끝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!</a:t>
            </a:r>
            <a:endParaRPr lang="ko-KR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9832" y="1844824"/>
            <a:ext cx="5302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설치 된 화면이 아래 빨간 박스와 유사한 지 확인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!</a:t>
            </a:r>
          </a:p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빈 공란으로 나올 경우 </a:t>
            </a:r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MiKTeX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설치 다시 확인</a:t>
            </a:r>
            <a:endParaRPr lang="ko-KR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860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197" y="965627"/>
            <a:ext cx="866788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Option)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Language Tool: </a:t>
            </a:r>
            <a:r>
              <a:rPr lang="en-US" altLang="ko-KR" b="1" dirty="0" smtClean="0">
                <a:latin typeface="+mj-ea"/>
                <a:ea typeface="+mj-ea"/>
              </a:rPr>
              <a:t>English grammar and spell check program (</a:t>
            </a:r>
            <a:r>
              <a:rPr lang="ko-KR" altLang="en-US" b="1" dirty="0" smtClean="0">
                <a:latin typeface="+mj-ea"/>
                <a:ea typeface="+mj-ea"/>
              </a:rPr>
              <a:t>권장사항</a:t>
            </a:r>
            <a:r>
              <a:rPr lang="en-US" altLang="ko-KR" b="1" dirty="0" smtClean="0">
                <a:latin typeface="+mj-ea"/>
                <a:ea typeface="+mj-ea"/>
              </a:rPr>
              <a:t>)</a:t>
            </a:r>
          </a:p>
          <a:p>
            <a:endParaRPr lang="en-US" altLang="ko-KR" dirty="0" smtClean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 smtClean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 smtClean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 smtClean="0">
              <a:latin typeface="+mj-ea"/>
              <a:ea typeface="+mj-ea"/>
            </a:endParaRPr>
          </a:p>
          <a:p>
            <a:endParaRPr lang="en-US" altLang="ko-KR" dirty="0" smtClean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 smtClean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 smtClean="0"/>
              <a:t>&lt;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>&gt; https://languagetool.org/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ko-KR" altLang="en-US" dirty="0" smtClean="0"/>
              <a:t>설치 참고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http://wiki.languagetool.org/checking-la-tex-with-languagetool</a:t>
            </a:r>
          </a:p>
          <a:p>
            <a:r>
              <a:rPr lang="en-US" altLang="ko-KR" dirty="0" smtClean="0"/>
              <a:t>https://tex.stackexchange.com/questions/155148/installing-language-tool-in-texstudio</a:t>
            </a:r>
            <a:endParaRPr lang="ko-KR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3" r="990" b="69319"/>
          <a:stretch/>
        </p:blipFill>
        <p:spPr bwMode="auto">
          <a:xfrm>
            <a:off x="1324525" y="1497770"/>
            <a:ext cx="6430622" cy="2795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16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79512" y="917426"/>
            <a:ext cx="7109639" cy="4893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 Things to Know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모든 시작과 끝은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그림이든 테이블이든 방정식이든 거의 </a:t>
            </a:r>
            <a:r>
              <a:rPr lang="ko-KR" altLang="en-US" b="1" dirty="0" smtClean="0">
                <a:solidFill>
                  <a:srgbClr val="FF0000"/>
                </a:solidFill>
              </a:rPr>
              <a:t>모든 것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\begin{</a:t>
            </a:r>
            <a:r>
              <a:rPr lang="en-US" altLang="ko-KR" b="1" dirty="0" smtClean="0"/>
              <a:t>xxx</a:t>
            </a:r>
            <a:r>
              <a:rPr lang="en-US" altLang="ko-KR" b="1" dirty="0" smtClean="0">
                <a:solidFill>
                  <a:srgbClr val="FF0000"/>
                </a:solidFill>
              </a:rPr>
              <a:t>}</a:t>
            </a:r>
            <a:r>
              <a:rPr lang="en-US" altLang="ko-KR" b="1" dirty="0" smtClean="0"/>
              <a:t> </a:t>
            </a:r>
          </a:p>
          <a:p>
            <a:r>
              <a:rPr lang="en-US" altLang="ko-KR" b="1" dirty="0" smtClean="0"/>
              <a:t>~~~ </a:t>
            </a: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\end{</a:t>
            </a:r>
            <a:r>
              <a:rPr lang="en-US" altLang="ko-KR" b="1" dirty="0" smtClean="0"/>
              <a:t>xxx</a:t>
            </a:r>
            <a:r>
              <a:rPr lang="en-US" altLang="ko-KR" b="1" dirty="0" smtClean="0">
                <a:solidFill>
                  <a:srgbClr val="FF0000"/>
                </a:solidFill>
              </a:rPr>
              <a:t>}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공백</a:t>
            </a:r>
            <a:r>
              <a:rPr lang="en-US" altLang="ko-KR" dirty="0" smtClean="0"/>
              <a:t>(space)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한개든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두개든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세개든</a:t>
            </a:r>
            <a:r>
              <a:rPr lang="ko-KR" altLang="en-US" dirty="0" smtClean="0"/>
              <a:t> 무조건 </a:t>
            </a:r>
            <a:r>
              <a:rPr lang="ko-KR" altLang="en-US" dirty="0" err="1" smtClean="0"/>
              <a:t>한개</a:t>
            </a:r>
            <a:r>
              <a:rPr lang="ko-KR" altLang="en-US" dirty="0" smtClean="0"/>
              <a:t> 취급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주석 처리 </a:t>
            </a:r>
            <a:r>
              <a:rPr lang="en-US" altLang="ko-KR" dirty="0" smtClean="0"/>
              <a:t>(2</a:t>
            </a:r>
            <a:r>
              <a:rPr lang="ko-KR" altLang="en-US" dirty="0" smtClean="0"/>
              <a:t>가지 방법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smtClean="0"/>
              <a:t>%: </a:t>
            </a:r>
            <a:r>
              <a:rPr lang="ko-KR" altLang="en-US" dirty="0" smtClean="0"/>
              <a:t>해당 라인에 해당하는 문장만</a:t>
            </a:r>
            <a:endParaRPr lang="en-US" altLang="ko-KR" dirty="0" smtClean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smtClean="0"/>
              <a:t>\begin{comment} </a:t>
            </a:r>
            <a:r>
              <a:rPr lang="en-US" altLang="ko-KR" dirty="0" err="1" smtClean="0"/>
              <a:t>blablabla</a:t>
            </a:r>
            <a:r>
              <a:rPr lang="en-US" altLang="ko-KR" dirty="0" smtClean="0"/>
              <a:t> \end{comment}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문단</a:t>
            </a:r>
            <a:r>
              <a:rPr lang="en-US" altLang="ko-KR" dirty="0" smtClean="0"/>
              <a:t>(</a:t>
            </a:r>
            <a:r>
              <a:rPr lang="ko-KR" altLang="en-US" dirty="0" smtClean="0"/>
              <a:t>단락</a:t>
            </a:r>
            <a:r>
              <a:rPr lang="en-US" altLang="ko-KR" dirty="0" smtClean="0"/>
              <a:t>)</a:t>
            </a:r>
            <a:r>
              <a:rPr lang="ko-KR" altLang="en-US" dirty="0" smtClean="0"/>
              <a:t> 분리 </a:t>
            </a:r>
            <a:r>
              <a:rPr lang="en-US" altLang="ko-KR" dirty="0" smtClean="0"/>
              <a:t>(2</a:t>
            </a:r>
            <a:r>
              <a:rPr lang="ko-KR" altLang="en-US" dirty="0" smtClean="0"/>
              <a:t>가지 방법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 err="1" smtClean="0"/>
              <a:t>한칸</a:t>
            </a:r>
            <a:r>
              <a:rPr lang="ko-KR" altLang="en-US" dirty="0" smtClean="0"/>
              <a:t> 띄어쓰기 </a:t>
            </a:r>
            <a:r>
              <a:rPr lang="en-US" altLang="ko-KR" dirty="0" smtClean="0"/>
              <a:t>= enter 2</a:t>
            </a:r>
            <a:r>
              <a:rPr lang="ko-KR" altLang="en-US" dirty="0" smtClean="0"/>
              <a:t>번</a:t>
            </a:r>
            <a:endParaRPr lang="en-US" altLang="ko-KR" dirty="0" smtClean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smtClean="0"/>
              <a:t>\newline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62"/>
          <a:stretch/>
        </p:blipFill>
        <p:spPr bwMode="auto">
          <a:xfrm>
            <a:off x="5305003" y="3284984"/>
            <a:ext cx="2219325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왼쪽 중괄호 6"/>
          <p:cNvSpPr/>
          <p:nvPr/>
        </p:nvSpPr>
        <p:spPr>
          <a:xfrm>
            <a:off x="4008859" y="3320988"/>
            <a:ext cx="1152128" cy="648072"/>
          </a:xfrm>
          <a:prstGeom prst="leftBrace">
            <a:avLst>
              <a:gd name="adj1" fmla="val 24335"/>
              <a:gd name="adj2" fmla="val 889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중괄호 7"/>
          <p:cNvSpPr/>
          <p:nvPr/>
        </p:nvSpPr>
        <p:spPr>
          <a:xfrm>
            <a:off x="4728939" y="4149080"/>
            <a:ext cx="576064" cy="1080120"/>
          </a:xfrm>
          <a:prstGeom prst="leftBrace">
            <a:avLst>
              <a:gd name="adj1" fmla="val 0"/>
              <a:gd name="adj2" fmla="val 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54"/>
          <a:stretch/>
        </p:blipFill>
        <p:spPr bwMode="auto">
          <a:xfrm>
            <a:off x="5377011" y="4124175"/>
            <a:ext cx="2219325" cy="1177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011" y="5589240"/>
            <a:ext cx="3367255" cy="707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4" y="5589240"/>
            <a:ext cx="4265256" cy="6480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83568" y="5790456"/>
            <a:ext cx="1989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TeX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에서 </a:t>
            </a:r>
            <a:r>
              <a:rPr lang="ko-KR" altLang="en-US" sz="9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한칸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띄어쓰기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(enter 2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번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)</a:t>
            </a:r>
            <a:endParaRPr lang="ko-KR" altLang="en-US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4646660" y="5966466"/>
            <a:ext cx="766741" cy="14348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008858" y="917426"/>
            <a:ext cx="51351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i="1" dirty="0" smtClean="0">
                <a:latin typeface="+mj-ea"/>
                <a:ea typeface="+mj-ea"/>
              </a:rPr>
              <a:t>연구실 </a:t>
            </a:r>
            <a:r>
              <a:rPr lang="en-US" altLang="ko-KR" sz="1400" i="1" dirty="0" smtClean="0">
                <a:latin typeface="+mj-ea"/>
                <a:ea typeface="+mj-ea"/>
              </a:rPr>
              <a:t>NAS</a:t>
            </a:r>
            <a:r>
              <a:rPr lang="ko-KR" altLang="en-US" sz="1400" i="1" dirty="0" smtClean="0">
                <a:latin typeface="+mj-ea"/>
                <a:ea typeface="+mj-ea"/>
              </a:rPr>
              <a:t>에 올려둔 논문 </a:t>
            </a:r>
            <a:r>
              <a:rPr lang="ko-KR" altLang="en-US" sz="1400" i="1" dirty="0" err="1" smtClean="0">
                <a:latin typeface="+mj-ea"/>
                <a:ea typeface="+mj-ea"/>
              </a:rPr>
              <a:t>출판본</a:t>
            </a:r>
            <a:r>
              <a:rPr lang="ko-KR" altLang="en-US" sz="1400" i="1" dirty="0" smtClean="0">
                <a:latin typeface="+mj-ea"/>
                <a:ea typeface="+mj-ea"/>
              </a:rPr>
              <a:t> </a:t>
            </a:r>
            <a:r>
              <a:rPr lang="en-US" altLang="ko-KR" sz="1400" i="1" dirty="0" err="1" smtClean="0">
                <a:latin typeface="+mj-ea"/>
                <a:ea typeface="+mj-ea"/>
              </a:rPr>
              <a:t>TeX</a:t>
            </a:r>
            <a:r>
              <a:rPr lang="en-US" altLang="ko-KR" sz="1400" i="1" dirty="0" smtClean="0">
                <a:latin typeface="+mj-ea"/>
                <a:ea typeface="+mj-ea"/>
              </a:rPr>
              <a:t> </a:t>
            </a:r>
            <a:r>
              <a:rPr lang="ko-KR" altLang="en-US" sz="1400" i="1" dirty="0" smtClean="0">
                <a:latin typeface="+mj-ea"/>
                <a:ea typeface="+mj-ea"/>
              </a:rPr>
              <a:t>파일 참고해서 </a:t>
            </a:r>
            <a:endParaRPr lang="en-US" altLang="ko-KR" sz="1400" i="1" dirty="0" smtClean="0">
              <a:latin typeface="+mj-ea"/>
              <a:ea typeface="+mj-ea"/>
            </a:endParaRPr>
          </a:p>
          <a:p>
            <a:r>
              <a:rPr lang="ko-KR" altLang="en-US" sz="1400" i="1" dirty="0" smtClean="0">
                <a:latin typeface="+mj-ea"/>
                <a:ea typeface="+mj-ea"/>
              </a:rPr>
              <a:t>본인의  논문 </a:t>
            </a:r>
            <a:r>
              <a:rPr lang="en-US" altLang="ko-KR" sz="1400" i="1" dirty="0" err="1" smtClean="0">
                <a:latin typeface="+mj-ea"/>
                <a:ea typeface="+mj-ea"/>
              </a:rPr>
              <a:t>T</a:t>
            </a:r>
            <a:r>
              <a:rPr lang="en-US" altLang="ko-KR" sz="1400" i="1" dirty="0" err="1" smtClean="0">
                <a:latin typeface="+mj-ea"/>
                <a:ea typeface="+mj-ea"/>
              </a:rPr>
              <a:t>eX</a:t>
            </a:r>
            <a:r>
              <a:rPr lang="en-US" altLang="ko-KR" sz="1400" i="1" dirty="0" smtClean="0">
                <a:latin typeface="+mj-ea"/>
                <a:ea typeface="+mj-ea"/>
              </a:rPr>
              <a:t> </a:t>
            </a:r>
            <a:r>
              <a:rPr lang="ko-KR" altLang="en-US" sz="1400" i="1" dirty="0" smtClean="0">
                <a:latin typeface="+mj-ea"/>
                <a:ea typeface="+mj-ea"/>
              </a:rPr>
              <a:t>작성시 활용</a:t>
            </a:r>
            <a:endParaRPr lang="en-US" altLang="ko-KR" sz="1400" i="1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50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7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79512" y="917426"/>
            <a:ext cx="8354146" cy="4893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 Things to Know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문단 모양</a:t>
            </a:r>
            <a:endParaRPr lang="en-US" altLang="ko-KR" dirty="0" smtClean="0"/>
          </a:p>
          <a:p>
            <a:r>
              <a:rPr lang="en-US" altLang="ko-KR" dirty="0" smtClean="0"/>
              <a:t>“\indent” 		    vs. 	“</a:t>
            </a:r>
            <a:r>
              <a:rPr lang="en-US" altLang="ko-KR" dirty="0" smtClean="0"/>
              <a:t>\</a:t>
            </a:r>
            <a:r>
              <a:rPr lang="en-US" altLang="ko-KR" dirty="0" err="1" smtClean="0"/>
              <a:t>noindent</a:t>
            </a:r>
            <a:r>
              <a:rPr lang="en-US" altLang="ko-KR" dirty="0" smtClean="0"/>
              <a:t>”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수평 간격</a:t>
            </a:r>
            <a:r>
              <a:rPr lang="en-US" altLang="ko-KR" dirty="0" smtClean="0"/>
              <a:t>: “\</a:t>
            </a:r>
            <a:r>
              <a:rPr lang="en-US" altLang="ko-KR" dirty="0" err="1" smtClean="0"/>
              <a:t>hspace</a:t>
            </a:r>
            <a:r>
              <a:rPr lang="en-US" altLang="ko-KR" dirty="0" smtClean="0"/>
              <a:t>{length}” ex) \</a:t>
            </a:r>
            <a:r>
              <a:rPr lang="en-US" altLang="ko-KR" dirty="0" err="1" smtClean="0"/>
              <a:t>hspace</a:t>
            </a:r>
            <a:r>
              <a:rPr lang="en-US" altLang="ko-KR" dirty="0" smtClean="0"/>
              <a:t>{0.1cm}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수직 간격</a:t>
            </a:r>
            <a:r>
              <a:rPr lang="en-US" altLang="ko-KR" dirty="0" smtClean="0"/>
              <a:t>: “\</a:t>
            </a:r>
            <a:r>
              <a:rPr lang="en-US" altLang="ko-KR" dirty="0" err="1" smtClean="0"/>
              <a:t>vspace</a:t>
            </a:r>
            <a:r>
              <a:rPr lang="en-US" altLang="ko-KR" dirty="0" smtClean="0"/>
              <a:t>{length}” ex) \</a:t>
            </a:r>
            <a:r>
              <a:rPr lang="en-US" altLang="ko-KR" dirty="0" err="1" smtClean="0"/>
              <a:t>vspace</a:t>
            </a:r>
            <a:r>
              <a:rPr lang="en-US" altLang="ko-KR" dirty="0" smtClean="0"/>
              <a:t>{0.1cm}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볼드체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“\</a:t>
            </a:r>
            <a:r>
              <a:rPr lang="en-US" altLang="ko-KR" dirty="0" err="1" smtClean="0"/>
              <a:t>textbf</a:t>
            </a:r>
            <a:r>
              <a:rPr lang="en-US" altLang="ko-KR" dirty="0" smtClean="0"/>
              <a:t>{</a:t>
            </a:r>
            <a:r>
              <a:rPr lang="en-US" altLang="ko-KR" dirty="0" err="1" smtClean="0"/>
              <a:t>joosung</a:t>
            </a:r>
            <a:r>
              <a:rPr lang="en-US" altLang="ko-KR" dirty="0" smtClean="0"/>
              <a:t>}” or </a:t>
            </a:r>
            <a:r>
              <a:rPr lang="ko-KR" altLang="en-US" dirty="0" err="1" smtClean="0"/>
              <a:t>이탤릭체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“\</a:t>
            </a:r>
            <a:r>
              <a:rPr lang="en-US" altLang="ko-KR" dirty="0" err="1" smtClean="0"/>
              <a:t>textit</a:t>
            </a:r>
            <a:r>
              <a:rPr lang="en-US" altLang="ko-KR" dirty="0" smtClean="0"/>
              <a:t>{</a:t>
            </a:r>
            <a:r>
              <a:rPr lang="en-US" altLang="ko-KR" dirty="0" err="1" smtClean="0"/>
              <a:t>babo</a:t>
            </a:r>
            <a:r>
              <a:rPr lang="en-US" altLang="ko-KR" dirty="0" smtClean="0"/>
              <a:t>}”</a:t>
            </a:r>
          </a:p>
          <a:p>
            <a:r>
              <a:rPr lang="en-US" altLang="ko-KR" dirty="0" smtClean="0"/>
              <a:t>	tip) </a:t>
            </a:r>
            <a:r>
              <a:rPr lang="ko-KR" altLang="en-US" dirty="0" smtClean="0"/>
              <a:t>바꿀 영역 마우스로 드래그 후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ctrl+b</a:t>
            </a:r>
            <a:r>
              <a:rPr lang="en-US" altLang="ko-KR" dirty="0" smtClean="0"/>
              <a:t>”(</a:t>
            </a:r>
            <a:r>
              <a:rPr lang="ko-KR" altLang="en-US" dirty="0" err="1" smtClean="0"/>
              <a:t>볼드체</a:t>
            </a:r>
            <a:r>
              <a:rPr lang="en-US" altLang="ko-KR" dirty="0"/>
              <a:t>)</a:t>
            </a:r>
            <a:r>
              <a:rPr lang="en-US" altLang="ko-KR" dirty="0" smtClean="0"/>
              <a:t> or “</a:t>
            </a:r>
            <a:r>
              <a:rPr lang="en-US" altLang="ko-KR" dirty="0" err="1" smtClean="0"/>
              <a:t>ctrl+i</a:t>
            </a:r>
            <a:r>
              <a:rPr lang="en-US" altLang="ko-KR" dirty="0" smtClean="0"/>
              <a:t>”(</a:t>
            </a:r>
            <a:r>
              <a:rPr lang="ko-KR" altLang="en-US" dirty="0" err="1" smtClean="0"/>
              <a:t>이탤릭체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</a:rPr>
              <a:t>“~” </a:t>
            </a:r>
            <a:r>
              <a:rPr lang="ko-KR" altLang="en-US" dirty="0">
                <a:solidFill>
                  <a:prstClr val="black"/>
                </a:solidFill>
              </a:rPr>
              <a:t>잘 활용하기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  <a:r>
              <a:rPr lang="ko-KR" altLang="en-US" dirty="0">
                <a:solidFill>
                  <a:prstClr val="black"/>
                </a:solidFill>
              </a:rPr>
              <a:t>공백</a:t>
            </a:r>
            <a:r>
              <a:rPr lang="en-US" altLang="ko-KR" dirty="0">
                <a:solidFill>
                  <a:prstClr val="black"/>
                </a:solidFill>
              </a:rPr>
              <a:t>(space)</a:t>
            </a:r>
            <a:r>
              <a:rPr lang="ko-KR" altLang="en-US" dirty="0">
                <a:solidFill>
                  <a:prstClr val="black"/>
                </a:solidFill>
              </a:rPr>
              <a:t>이지만 두 단어를 하나로 묶어줌 </a:t>
            </a:r>
            <a:r>
              <a:rPr lang="en-US" altLang="ko-KR" dirty="0">
                <a:solidFill>
                  <a:prstClr val="black"/>
                </a:solidFill>
              </a:rPr>
              <a:t>(breaking </a:t>
            </a:r>
            <a:r>
              <a:rPr lang="ko-KR" altLang="en-US" dirty="0">
                <a:solidFill>
                  <a:prstClr val="black"/>
                </a:solidFill>
              </a:rPr>
              <a:t>방지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</a:p>
          <a:p>
            <a:pPr lvl="0"/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  </a:t>
            </a:r>
            <a:r>
              <a:rPr lang="ko-KR" altLang="en-US" dirty="0" smtClean="0">
                <a:solidFill>
                  <a:prstClr val="black"/>
                </a:solidFill>
              </a:rPr>
              <a:t>활용 예</a:t>
            </a:r>
            <a:r>
              <a:rPr lang="en-US" altLang="ko-KR" dirty="0" smtClean="0">
                <a:solidFill>
                  <a:prstClr val="black"/>
                </a:solidFill>
              </a:rPr>
              <a:t>)  Table</a:t>
            </a:r>
            <a:r>
              <a:rPr lang="en-US" altLang="ko-KR" b="1" dirty="0" smtClean="0">
                <a:solidFill>
                  <a:srgbClr val="FF0000"/>
                </a:solidFill>
              </a:rPr>
              <a:t>~</a:t>
            </a:r>
            <a:r>
              <a:rPr lang="en-US" altLang="ko-KR" dirty="0" smtClean="0">
                <a:solidFill>
                  <a:prstClr val="black"/>
                </a:solidFill>
              </a:rPr>
              <a:t>\ref{</a:t>
            </a:r>
            <a:r>
              <a:rPr lang="en-US" altLang="ko-KR" dirty="0" err="1" smtClean="0">
                <a:solidFill>
                  <a:prstClr val="black"/>
                </a:solidFill>
              </a:rPr>
              <a:t>table:xxx</a:t>
            </a:r>
            <a:r>
              <a:rPr lang="en-US" altLang="ko-KR" dirty="0" smtClean="0">
                <a:solidFill>
                  <a:prstClr val="black"/>
                </a:solidFill>
              </a:rPr>
              <a:t>}, </a:t>
            </a:r>
            <a:r>
              <a:rPr lang="en-US" altLang="ko-KR" dirty="0" err="1" smtClean="0">
                <a:solidFill>
                  <a:prstClr val="black"/>
                </a:solidFill>
              </a:rPr>
              <a:t>Kyungjae</a:t>
            </a:r>
            <a:r>
              <a:rPr lang="en-US" altLang="ko-KR" b="1" dirty="0" smtClean="0">
                <a:solidFill>
                  <a:srgbClr val="FF0000"/>
                </a:solidFill>
              </a:rPr>
              <a:t>~</a:t>
            </a:r>
            <a:r>
              <a:rPr lang="en-US" altLang="ko-KR" dirty="0" smtClean="0">
                <a:solidFill>
                  <a:prstClr val="black"/>
                </a:solidFill>
              </a:rPr>
              <a:t>\cite{</a:t>
            </a:r>
            <a:r>
              <a:rPr lang="en-US" altLang="ko-KR" dirty="0" err="1" smtClean="0">
                <a:solidFill>
                  <a:prstClr val="black"/>
                </a:solidFill>
              </a:rPr>
              <a:t>xxxx</a:t>
            </a:r>
            <a:r>
              <a:rPr lang="en-US" altLang="ko-KR" dirty="0" smtClean="0">
                <a:solidFill>
                  <a:prstClr val="black"/>
                </a:solidFill>
              </a:rPr>
              <a:t>}, Figure.</a:t>
            </a:r>
            <a:r>
              <a:rPr lang="en-US" altLang="ko-KR" b="1" dirty="0" smtClean="0">
                <a:solidFill>
                  <a:srgbClr val="FF0000"/>
                </a:solidFill>
              </a:rPr>
              <a:t>~</a:t>
            </a:r>
            <a:r>
              <a:rPr lang="en-US" altLang="ko-KR" dirty="0" smtClean="0">
                <a:solidFill>
                  <a:prstClr val="black"/>
                </a:solidFill>
              </a:rPr>
              <a:t>\ref{</a:t>
            </a:r>
            <a:r>
              <a:rPr lang="en-US" altLang="ko-KR" dirty="0" err="1" smtClean="0">
                <a:solidFill>
                  <a:prstClr val="black"/>
                </a:solidFill>
              </a:rPr>
              <a:t>figure:xxx</a:t>
            </a:r>
            <a:r>
              <a:rPr lang="en-US" altLang="ko-KR" dirty="0" smtClean="0">
                <a:solidFill>
                  <a:prstClr val="black"/>
                </a:solidFill>
              </a:rPr>
              <a:t>} </a:t>
            </a:r>
            <a:r>
              <a:rPr lang="ko-KR" altLang="en-US" dirty="0" smtClean="0">
                <a:solidFill>
                  <a:prstClr val="black"/>
                </a:solidFill>
              </a:rPr>
              <a:t>등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638" y="1927945"/>
            <a:ext cx="2915263" cy="2142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6792538" y="1883913"/>
            <a:ext cx="21602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8411218" y="2982154"/>
            <a:ext cx="0" cy="2409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86201" y="1556792"/>
            <a:ext cx="628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>
                <a:latin typeface="+mj-ea"/>
                <a:ea typeface="+mj-ea"/>
              </a:rPr>
              <a:t>hspace</a:t>
            </a:r>
            <a:endParaRPr lang="ko-KR" altLang="en-US" sz="1100" dirty="0" err="1" smtClean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28470" y="2953822"/>
            <a:ext cx="628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>
                <a:latin typeface="+mj-ea"/>
                <a:ea typeface="+mj-ea"/>
              </a:rPr>
              <a:t>vspace</a:t>
            </a:r>
            <a:endParaRPr lang="ko-KR" altLang="en-US" sz="1100" dirty="0" err="1" smtClean="0">
              <a:latin typeface="+mj-ea"/>
              <a:ea typeface="+mj-ea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059" y="2234155"/>
            <a:ext cx="1830757" cy="9788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91" y="2234154"/>
            <a:ext cx="1830757" cy="9788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0" r="6814" b="81015"/>
          <a:stretch/>
        </p:blipFill>
        <p:spPr bwMode="auto">
          <a:xfrm>
            <a:off x="399085" y="2311790"/>
            <a:ext cx="1706012" cy="103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51520" y="2313243"/>
            <a:ext cx="144016" cy="89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16336" y="2132856"/>
            <a:ext cx="0" cy="1873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2910410" y="2140477"/>
            <a:ext cx="0" cy="1873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98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79512" y="917426"/>
            <a:ext cx="878497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 Things to Know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새쪽</a:t>
            </a:r>
            <a:r>
              <a:rPr lang="ko-KR" altLang="en-US" dirty="0" smtClean="0"/>
              <a:t> 시작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양식이 </a:t>
            </a:r>
            <a:r>
              <a:rPr lang="en-US" altLang="ko-KR" dirty="0" smtClean="0"/>
              <a:t>1-column</a:t>
            </a:r>
            <a:r>
              <a:rPr lang="ko-KR" altLang="en-US" dirty="0" smtClean="0"/>
              <a:t>이면 다음페이지로 </a:t>
            </a:r>
            <a:r>
              <a:rPr lang="en-US" altLang="ko-KR" dirty="0" smtClean="0"/>
              <a:t>2-column</a:t>
            </a:r>
            <a:r>
              <a:rPr lang="ko-KR" altLang="en-US" dirty="0" smtClean="0"/>
              <a:t>이면 다음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으로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dirty="0" smtClean="0"/>
              <a:t>“</a:t>
            </a:r>
            <a:r>
              <a:rPr lang="en-US" altLang="ko-KR" b="1" dirty="0" smtClean="0"/>
              <a:t>\</a:t>
            </a:r>
            <a:r>
              <a:rPr lang="en-US" altLang="ko-KR" b="1" dirty="0" err="1" smtClean="0"/>
              <a:t>pagebreak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“</a:t>
            </a:r>
            <a:r>
              <a:rPr lang="en-US" altLang="ko-KR" b="1" dirty="0" smtClean="0"/>
              <a:t>\</a:t>
            </a:r>
            <a:r>
              <a:rPr lang="en-US" altLang="ko-KR" b="1" dirty="0" err="1" smtClean="0"/>
              <a:t>newpage</a:t>
            </a:r>
            <a:r>
              <a:rPr lang="en-US" altLang="ko-KR" dirty="0" smtClean="0"/>
              <a:t>”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다른 방식의 </a:t>
            </a:r>
            <a:r>
              <a:rPr lang="ko-KR" altLang="en-US" dirty="0" err="1" smtClean="0"/>
              <a:t>새쪽</a:t>
            </a:r>
            <a:r>
              <a:rPr lang="ko-KR" altLang="en-US" dirty="0" smtClean="0"/>
              <a:t> 시작이 있음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페이지 건너뛰는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기능이 다름에 유의</a:t>
            </a:r>
            <a:r>
              <a:rPr lang="en-US" altLang="ko-KR" dirty="0" smtClean="0"/>
              <a:t>!</a:t>
            </a:r>
          </a:p>
          <a:p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\</a:t>
            </a:r>
            <a:r>
              <a:rPr lang="en-US" altLang="ko-KR" dirty="0" err="1" smtClean="0"/>
              <a:t>pagebreak</a:t>
            </a:r>
            <a:r>
              <a:rPr lang="en-US" altLang="ko-KR" dirty="0"/>
              <a:t>	</a:t>
            </a:r>
            <a:r>
              <a:rPr lang="en-US" altLang="ko-KR" dirty="0" smtClean="0"/>
              <a:t>            vs.		\</a:t>
            </a:r>
            <a:r>
              <a:rPr lang="en-US" altLang="ko-KR" dirty="0" err="1" smtClean="0"/>
              <a:t>newpage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429000"/>
            <a:ext cx="2025225" cy="25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3" r="5102" b="2703"/>
          <a:stretch/>
        </p:blipFill>
        <p:spPr bwMode="auto">
          <a:xfrm>
            <a:off x="5012862" y="3356992"/>
            <a:ext cx="2079417" cy="2664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71800" y="3471150"/>
            <a:ext cx="17331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+mj-ea"/>
                <a:ea typeface="+mj-ea"/>
              </a:rPr>
              <a:t>pagebreak</a:t>
            </a:r>
            <a:r>
              <a:rPr lang="ko-KR" altLang="en-US" dirty="0" smtClean="0">
                <a:latin typeface="+mj-ea"/>
                <a:ea typeface="+mj-ea"/>
              </a:rPr>
              <a:t>는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현재 페이지의 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공간을 넓혀서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페이지를 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최대한 채움</a:t>
            </a:r>
            <a:endParaRPr lang="ko-KR" altLang="en-US" dirty="0" smtClean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1321" y="3463840"/>
            <a:ext cx="17331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+mj-ea"/>
                <a:ea typeface="+mj-ea"/>
              </a:rPr>
              <a:t>newpage</a:t>
            </a:r>
            <a:r>
              <a:rPr lang="ko-KR" altLang="en-US" dirty="0" smtClean="0">
                <a:latin typeface="+mj-ea"/>
                <a:ea typeface="+mj-ea"/>
              </a:rPr>
              <a:t>는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현재 페이지의 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정해진 양식을 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유지한 상태로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페이지 넘김</a:t>
            </a:r>
            <a:endParaRPr lang="en-US" altLang="ko-KR" dirty="0" smtClean="0">
              <a:latin typeface="+mj-ea"/>
              <a:ea typeface="+mj-ea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582410" y="3717032"/>
            <a:ext cx="0" cy="19442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7020272" y="3573016"/>
            <a:ext cx="0" cy="1368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83244" y="6093296"/>
            <a:ext cx="537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“</a:t>
            </a:r>
            <a:r>
              <a:rPr lang="en-US" altLang="ko-KR" dirty="0" err="1" smtClean="0">
                <a:latin typeface="+mj-ea"/>
                <a:ea typeface="+mj-ea"/>
              </a:rPr>
              <a:t>pagebreak</a:t>
            </a:r>
            <a:r>
              <a:rPr lang="en-US" altLang="ko-KR" dirty="0" smtClean="0">
                <a:latin typeface="+mj-ea"/>
                <a:ea typeface="+mj-ea"/>
              </a:rPr>
              <a:t>”</a:t>
            </a:r>
            <a:r>
              <a:rPr lang="ko-KR" altLang="en-US" dirty="0" smtClean="0">
                <a:latin typeface="+mj-ea"/>
                <a:ea typeface="+mj-ea"/>
              </a:rPr>
              <a:t>와 </a:t>
            </a:r>
            <a:r>
              <a:rPr lang="en-US" altLang="ko-KR" dirty="0" smtClean="0">
                <a:latin typeface="+mj-ea"/>
                <a:ea typeface="+mj-ea"/>
              </a:rPr>
              <a:t>“</a:t>
            </a:r>
            <a:r>
              <a:rPr lang="en-US" altLang="ko-KR" dirty="0" err="1" smtClean="0">
                <a:latin typeface="+mj-ea"/>
                <a:ea typeface="+mj-ea"/>
              </a:rPr>
              <a:t>newpage</a:t>
            </a:r>
            <a:r>
              <a:rPr lang="en-US" altLang="ko-KR" dirty="0" smtClean="0">
                <a:latin typeface="+mj-ea"/>
                <a:ea typeface="+mj-ea"/>
              </a:rPr>
              <a:t>” command</a:t>
            </a:r>
            <a:r>
              <a:rPr lang="ko-KR" altLang="en-US" dirty="0" smtClean="0">
                <a:latin typeface="+mj-ea"/>
                <a:ea typeface="+mj-ea"/>
              </a:rPr>
              <a:t>만 바꾼 예시</a:t>
            </a:r>
            <a:endParaRPr lang="ko-KR" altLang="en-US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1510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79512" y="917426"/>
            <a:ext cx="8784976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 Things to Know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인용하기</a:t>
            </a:r>
            <a:r>
              <a:rPr lang="en-US" altLang="ko-KR" dirty="0" smtClean="0"/>
              <a:t>: \cite{</a:t>
            </a:r>
            <a:r>
              <a:rPr lang="en-US" altLang="ko-KR" dirty="0" err="1" smtClean="0"/>
              <a:t>xxxx</a:t>
            </a:r>
            <a:r>
              <a:rPr lang="en-US" altLang="ko-KR" dirty="0" smtClean="0"/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table, figure, equation, section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label </a:t>
            </a:r>
            <a:r>
              <a:rPr lang="ko-KR" altLang="en-US" dirty="0" smtClean="0"/>
              <a:t>가져오기</a:t>
            </a:r>
            <a:r>
              <a:rPr lang="en-US" altLang="ko-KR" dirty="0" smtClean="0"/>
              <a:t>: \ref{xxx}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ex) examples of the converted domain are shown in Fig.</a:t>
            </a:r>
            <a:r>
              <a:rPr lang="en-US" altLang="ko-KR" b="1" dirty="0" smtClean="0">
                <a:solidFill>
                  <a:srgbClr val="FF0000"/>
                </a:solidFill>
              </a:rPr>
              <a:t>~\ref</a:t>
            </a:r>
            <a:r>
              <a:rPr lang="en-US" altLang="ko-KR" dirty="0" smtClean="0"/>
              <a:t>{</a:t>
            </a:r>
            <a:r>
              <a:rPr lang="en-US" altLang="ko-KR" dirty="0" err="1" smtClean="0"/>
              <a:t>fig:Exam</a:t>
            </a:r>
            <a:r>
              <a:rPr lang="en-US" altLang="ko-KR" dirty="0" err="1"/>
              <a:t>_</a:t>
            </a:r>
            <a:r>
              <a:rPr lang="en-US" altLang="ko-KR" dirty="0" err="1" smtClean="0"/>
              <a:t>domains</a:t>
            </a:r>
            <a:r>
              <a:rPr lang="en-US" altLang="ko-KR" dirty="0" smtClean="0"/>
              <a:t>}.</a:t>
            </a:r>
          </a:p>
          <a:p>
            <a:pPr lvl="1"/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수학기호</a:t>
            </a:r>
            <a:r>
              <a:rPr lang="en-US" altLang="ko-KR" dirty="0"/>
              <a:t> </a:t>
            </a:r>
            <a:r>
              <a:rPr lang="ko-KR" altLang="en-US" dirty="0" smtClean="0"/>
              <a:t>등 </a:t>
            </a:r>
            <a:r>
              <a:rPr lang="ko-KR" altLang="en-US" dirty="0" err="1" smtClean="0"/>
              <a:t>사용할때</a:t>
            </a:r>
            <a:r>
              <a:rPr lang="ko-KR" altLang="en-US" dirty="0" smtClean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$</a:t>
            </a:r>
            <a:r>
              <a:rPr lang="en-US" altLang="ko-KR" dirty="0" smtClean="0"/>
              <a:t>xxx</a:t>
            </a:r>
            <a:r>
              <a:rPr lang="en-US" altLang="ko-KR" b="1" dirty="0">
                <a:solidFill>
                  <a:srgbClr val="FF0000"/>
                </a:solidFill>
              </a:rPr>
              <a:t>$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en-US" altLang="ko-KR" dirty="0" smtClean="0"/>
              <a:t>	ex) </a:t>
            </a:r>
            <a:r>
              <a:rPr lang="en-US" altLang="ko-KR" b="1" dirty="0">
                <a:solidFill>
                  <a:srgbClr val="FF0000"/>
                </a:solidFill>
              </a:rPr>
              <a:t>$</a:t>
            </a:r>
            <a:r>
              <a:rPr lang="en-US" altLang="ko-KR" dirty="0" smtClean="0"/>
              <a:t>90^{\</a:t>
            </a:r>
            <a:r>
              <a:rPr lang="en-US" altLang="ko-KR" dirty="0" err="1" smtClean="0"/>
              <a:t>circ</a:t>
            </a:r>
            <a:r>
              <a:rPr lang="en-US" altLang="ko-KR" dirty="0" smtClean="0"/>
              <a:t>}</a:t>
            </a:r>
            <a:r>
              <a:rPr lang="en-US" altLang="ko-KR" b="1" dirty="0">
                <a:solidFill>
                  <a:srgbClr val="FF0000"/>
                </a:solidFill>
              </a:rPr>
              <a:t>$</a:t>
            </a:r>
            <a:r>
              <a:rPr lang="en-US" altLang="ko-KR" dirty="0" smtClean="0"/>
              <a:t>, </a:t>
            </a:r>
            <a:r>
              <a:rPr lang="en-US" altLang="ko-KR" b="1" dirty="0">
                <a:solidFill>
                  <a:srgbClr val="FF0000"/>
                </a:solidFill>
              </a:rPr>
              <a:t>$</a:t>
            </a:r>
            <a:r>
              <a:rPr lang="en-US" altLang="ko-KR" dirty="0" smtClean="0"/>
              <a:t>180^{\</a:t>
            </a:r>
            <a:r>
              <a:rPr lang="en-US" altLang="ko-KR" dirty="0" err="1" smtClean="0"/>
              <a:t>circ</a:t>
            </a:r>
            <a:r>
              <a:rPr lang="en-US" altLang="ko-KR" dirty="0" smtClean="0"/>
              <a:t>}</a:t>
            </a:r>
            <a:r>
              <a:rPr lang="en-US" altLang="ko-KR" b="1" dirty="0">
                <a:solidFill>
                  <a:srgbClr val="FF0000"/>
                </a:solidFill>
              </a:rPr>
              <a:t>$</a:t>
            </a:r>
            <a:r>
              <a:rPr lang="en-US" altLang="ko-KR" dirty="0" smtClean="0"/>
              <a:t>, and </a:t>
            </a:r>
            <a:r>
              <a:rPr lang="en-US" altLang="ko-KR" b="1" dirty="0">
                <a:solidFill>
                  <a:srgbClr val="FF0000"/>
                </a:solidFill>
              </a:rPr>
              <a:t>$</a:t>
            </a:r>
            <a:r>
              <a:rPr lang="en-US" altLang="ko-KR" dirty="0" smtClean="0"/>
              <a:t>270^{\</a:t>
            </a:r>
            <a:r>
              <a:rPr lang="en-US" altLang="ko-KR" dirty="0" err="1" smtClean="0"/>
              <a:t>circ</a:t>
            </a:r>
            <a:r>
              <a:rPr lang="en-US" altLang="ko-KR" dirty="0" smtClean="0"/>
              <a:t>}</a:t>
            </a:r>
            <a:r>
              <a:rPr lang="en-US" altLang="ko-KR" b="1" dirty="0">
                <a:solidFill>
                  <a:srgbClr val="FF0000"/>
                </a:solidFill>
              </a:rPr>
              <a:t>$</a:t>
            </a:r>
            <a:endParaRPr lang="ko-KR" altLang="en-US" b="1" dirty="0">
              <a:solidFill>
                <a:srgbClr val="FF0000"/>
              </a:solidFill>
            </a:endParaRPr>
          </a:p>
          <a:p>
            <a:pPr lvl="1"/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3324225"/>
            <a:ext cx="88582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6"/>
          <a:stretch/>
        </p:blipFill>
        <p:spPr bwMode="auto">
          <a:xfrm>
            <a:off x="7361905" y="3298347"/>
            <a:ext cx="819150" cy="248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281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err="1" smtClean="0">
            <a:latin typeface="+mj-ea"/>
            <a:ea typeface="+mj-ea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6099</TotalTime>
  <Words>535</Words>
  <Application>Microsoft Office PowerPoint</Application>
  <PresentationFormat>화면 슬라이드 쇼(4:3)</PresentationFormat>
  <Paragraphs>205</Paragraphs>
  <Slides>22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1_Office 테마</vt:lpstr>
      <vt:lpstr>TeX – Easier, Better, Faster, Stronger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 – Easier, Better, Faster, Stronger</dc:title>
  <dc:creator>Kyungjae</dc:creator>
  <cp:lastModifiedBy>Kyungjae</cp:lastModifiedBy>
  <cp:revision>30</cp:revision>
  <cp:lastPrinted>2017-11-10T06:33:38Z</cp:lastPrinted>
  <dcterms:created xsi:type="dcterms:W3CDTF">2017-11-09T02:08:59Z</dcterms:created>
  <dcterms:modified xsi:type="dcterms:W3CDTF">2017-11-13T07:47:59Z</dcterms:modified>
</cp:coreProperties>
</file>